
<file path=[Content_Types].xml><?xml version="1.0" encoding="utf-8"?>
<Types xmlns="http://schemas.openxmlformats.org/package/2006/content-types"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sldIdLst>
    <p:sldId id="257" r:id="rId2"/>
    <p:sldId id="351" r:id="rId3"/>
    <p:sldId id="370" r:id="rId4"/>
    <p:sldId id="350" r:id="rId5"/>
    <p:sldId id="349" r:id="rId6"/>
    <p:sldId id="361" r:id="rId7"/>
    <p:sldId id="372" r:id="rId8"/>
    <p:sldId id="348" r:id="rId9"/>
    <p:sldId id="373" r:id="rId10"/>
    <p:sldId id="347" r:id="rId11"/>
    <p:sldId id="359" r:id="rId12"/>
    <p:sldId id="381" r:id="rId13"/>
    <p:sldId id="346" r:id="rId14"/>
    <p:sldId id="345" r:id="rId15"/>
    <p:sldId id="374" r:id="rId16"/>
    <p:sldId id="383" r:id="rId17"/>
    <p:sldId id="382" r:id="rId18"/>
    <p:sldId id="385" r:id="rId19"/>
    <p:sldId id="391" r:id="rId20"/>
    <p:sldId id="384" r:id="rId21"/>
    <p:sldId id="386" r:id="rId22"/>
    <p:sldId id="371" r:id="rId23"/>
    <p:sldId id="357" r:id="rId24"/>
    <p:sldId id="344" r:id="rId25"/>
    <p:sldId id="375" r:id="rId26"/>
    <p:sldId id="343" r:id="rId27"/>
    <p:sldId id="342" r:id="rId28"/>
    <p:sldId id="392" r:id="rId29"/>
    <p:sldId id="387" r:id="rId30"/>
    <p:sldId id="388" r:id="rId31"/>
    <p:sldId id="393" r:id="rId32"/>
    <p:sldId id="363" r:id="rId33"/>
    <p:sldId id="354" r:id="rId34"/>
    <p:sldId id="353" r:id="rId35"/>
    <p:sldId id="389" r:id="rId36"/>
    <p:sldId id="360" r:id="rId37"/>
    <p:sldId id="358" r:id="rId38"/>
    <p:sldId id="378" r:id="rId39"/>
    <p:sldId id="390" r:id="rId40"/>
    <p:sldId id="377" r:id="rId41"/>
    <p:sldId id="379" r:id="rId42"/>
    <p:sldId id="380" r:id="rId4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3" autoAdjust="0"/>
    <p:restoredTop sz="94660"/>
  </p:normalViewPr>
  <p:slideViewPr>
    <p:cSldViewPr snapToGrid="0">
      <p:cViewPr varScale="1">
        <p:scale>
          <a:sx n="49" d="100"/>
          <a:sy n="49" d="100"/>
        </p:scale>
        <p:origin x="42" y="10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AA04D-DE13-451E-80FF-C30099B4769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924086-5229-4585-BA7D-F0FD7B5850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93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5605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5457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590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44671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2986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26150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85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72115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5844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35841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590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579200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565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53451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26149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027035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01039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503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4797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4948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16102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40608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5702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62233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586102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6407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2961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12938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18287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6962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755407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5269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54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344711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3957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80208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85702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96704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309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6315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18435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707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311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50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061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38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37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599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107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231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17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318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136193-A53A-408D-A530-F7EDE1E07D80}" type="datetimeFigureOut">
              <a:rPr lang="en-US" smtClean="0"/>
              <a:t>10/17/2021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3290E-F62A-423D-889F-B12A90BA1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392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intersecting circles">
            <a:extLst>
              <a:ext uri="{FF2B5EF4-FFF2-40B4-BE49-F238E27FC236}">
                <a16:creationId xmlns:a16="http://schemas.microsoft.com/office/drawing/2014/main" id="{D2C4BFA1-2075-4901-9E24-E41D1FDD51FD}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6610" y="498348"/>
            <a:ext cx="7426997" cy="5861304"/>
            <a:chOff x="1155481" y="498348"/>
            <a:chExt cx="9902663" cy="5861304"/>
          </a:xfrm>
        </p:grpSpPr>
        <p:sp>
          <p:nvSpPr>
            <p:cNvPr id="9" name="Oval 5">
              <a:extLst>
                <a:ext uri="{FF2B5EF4-FFF2-40B4-BE49-F238E27FC236}">
                  <a16:creationId xmlns:a16="http://schemas.microsoft.com/office/drawing/2014/main" id="{985A7375-E3AF-4F5C-85AE-17E8832952CA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5481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307F65-8304-4FA8-A841-D4D7625411BE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196840" y="498348"/>
              <a:ext cx="5861304" cy="5861304"/>
            </a:xfrm>
            <a:prstGeom prst="ellipse">
              <a:avLst/>
            </a:prstGeom>
            <a:solidFill>
              <a:schemeClr val="accent1">
                <a:alpha val="55000"/>
              </a:schemeClr>
            </a:solidFill>
            <a:ln>
              <a:noFill/>
            </a:ln>
          </p:spPr>
        </p:sp>
        <p:sp>
          <p:nvSpPr>
            <p:cNvPr id="11" name="Oval 5">
              <a:extLst>
                <a:ext uri="{FF2B5EF4-FFF2-40B4-BE49-F238E27FC236}">
                  <a16:creationId xmlns:a16="http://schemas.microsoft.com/office/drawing/2014/main" id="{C8B8394C-136F-4E05-A002-D93A5E79CD50}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165348" y="498348"/>
              <a:ext cx="5861304" cy="5861304"/>
            </a:xfrm>
            <a:prstGeom prst="ellipse">
              <a:avLst/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</p:sp>
      </p:grpSp>
      <p:sp>
        <p:nvSpPr>
          <p:cNvPr id="13" name="Rectangle 12" title="ribbon">
            <a:extLst>
              <a:ext uri="{FF2B5EF4-FFF2-40B4-BE49-F238E27FC236}">
                <a16:creationId xmlns:a16="http://schemas.microsoft.com/office/drawing/2014/main" id="{053FB2EE-284F-4C87-AB3D-BBF87A9FAB9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514600"/>
            <a:ext cx="9144000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C4C3FC-6366-4C9F-8FBD-9DC12951B7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2776538"/>
            <a:ext cx="6858000" cy="1381188"/>
          </a:xfrm>
        </p:spPr>
        <p:txBody>
          <a:bodyPr anchor="ctr">
            <a:normAutofit/>
          </a:bodyPr>
          <a:lstStyle/>
          <a:p>
            <a:r>
              <a:rPr lang="zh-CN" altLang="en-US" sz="4000" b="1" dirty="0">
                <a:solidFill>
                  <a:schemeClr val="bg2"/>
                </a:solidFill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列王纪下</a:t>
            </a:r>
            <a:endParaRPr lang="en-US" sz="4000" b="1" dirty="0">
              <a:solidFill>
                <a:schemeClr val="bg2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B8FD79-A181-4E22-B674-9D29EDCB88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4495800"/>
            <a:ext cx="6858000" cy="762000"/>
          </a:xfrm>
        </p:spPr>
        <p:txBody>
          <a:bodyPr>
            <a:normAutofit/>
          </a:bodyPr>
          <a:lstStyle/>
          <a:p>
            <a:r>
              <a:rPr lang="zh-CN" altLang="en-US" sz="3200" dirty="0"/>
              <a:t>第一课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56960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8" y="158262"/>
            <a:ext cx="7886700" cy="738553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/>
              <a:t>列王纪上</a:t>
            </a:r>
            <a:r>
              <a:rPr lang="en-US" altLang="zh-CN" sz="3600" b="1" dirty="0"/>
              <a:t>12</a:t>
            </a:r>
            <a:r>
              <a:rPr lang="zh-CN" altLang="en-US" sz="3600" b="1" dirty="0"/>
              <a:t>章</a:t>
            </a:r>
            <a:endParaRPr lang="en-US" altLang="en-US" sz="3600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7" y="896814"/>
            <a:ext cx="8493369" cy="5802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b="1" dirty="0"/>
              <a:t>26</a:t>
            </a:r>
            <a:r>
              <a:rPr lang="zh-CN" altLang="en-US" sz="2400" b="1" dirty="0"/>
              <a:t>耶罗波安心里说，</a:t>
            </a:r>
            <a:r>
              <a:rPr lang="zh-CN" altLang="en-US" sz="2400" b="1" dirty="0">
                <a:solidFill>
                  <a:srgbClr val="FF0000"/>
                </a:solidFill>
              </a:rPr>
              <a:t>恐怕</a:t>
            </a:r>
            <a:r>
              <a:rPr lang="zh-CN" altLang="en-US" sz="2400" b="1" dirty="0"/>
              <a:t>这国仍归大卫家。</a:t>
            </a:r>
          </a:p>
          <a:p>
            <a:pPr marL="0" indent="0">
              <a:buNone/>
            </a:pPr>
            <a:r>
              <a:rPr lang="en-US" altLang="zh-CN" sz="2400" b="1" dirty="0"/>
              <a:t>27</a:t>
            </a:r>
            <a:r>
              <a:rPr lang="zh-CN" altLang="en-US" sz="2400" b="1" dirty="0"/>
              <a:t>这民</a:t>
            </a:r>
            <a:r>
              <a:rPr lang="zh-CN" altLang="en-US" sz="2400" b="1" dirty="0">
                <a:solidFill>
                  <a:srgbClr val="FF0000"/>
                </a:solidFill>
              </a:rPr>
              <a:t>若</a:t>
            </a:r>
            <a:r>
              <a:rPr lang="zh-CN" altLang="en-US" sz="2400" b="1" dirty="0"/>
              <a:t>上耶路撒冷去，在耶和华的殿里献祭，他们的心必归向他们的主犹大王罗波安，</a:t>
            </a:r>
            <a:r>
              <a:rPr lang="zh-CN" altLang="en-US" sz="2400" b="1" dirty="0">
                <a:solidFill>
                  <a:srgbClr val="FF0000"/>
                </a:solidFill>
              </a:rPr>
              <a:t>就把我杀了</a:t>
            </a:r>
            <a:r>
              <a:rPr lang="zh-CN" altLang="en-US" sz="2400" b="1" dirty="0"/>
              <a:t>，仍归犹大王罗波安。</a:t>
            </a:r>
          </a:p>
          <a:p>
            <a:pPr marL="0" indent="0">
              <a:buNone/>
            </a:pPr>
            <a:r>
              <a:rPr lang="en-US" altLang="zh-CN" sz="2400" b="1" dirty="0"/>
              <a:t>28</a:t>
            </a:r>
            <a:r>
              <a:rPr lang="zh-CN" altLang="en-US" sz="2400" b="1" dirty="0"/>
              <a:t>耶罗波安王就筹划定妥，铸造了两个金牛犊，对众民说，以色列人哪，你们上耶路撒冷去实在是难。</a:t>
            </a:r>
            <a:r>
              <a:rPr lang="zh-CN" altLang="en-US" sz="2400" b="1" dirty="0">
                <a:solidFill>
                  <a:srgbClr val="FF0000"/>
                </a:solidFill>
              </a:rPr>
              <a:t>这就是领你们出埃及地的神</a:t>
            </a:r>
            <a:r>
              <a:rPr lang="zh-CN" altLang="en-US" sz="2400" b="1" dirty="0"/>
              <a:t>。</a:t>
            </a:r>
          </a:p>
          <a:p>
            <a:pPr marL="0" indent="0">
              <a:buNone/>
            </a:pPr>
            <a:r>
              <a:rPr lang="en-US" altLang="zh-CN" sz="2400" b="1" dirty="0"/>
              <a:t>29</a:t>
            </a:r>
            <a:r>
              <a:rPr lang="zh-CN" altLang="en-US" sz="2400" b="1" dirty="0"/>
              <a:t>他就把牛犊一只安在伯特利，一只安在但。</a:t>
            </a:r>
          </a:p>
          <a:p>
            <a:pPr marL="0" indent="0">
              <a:buNone/>
            </a:pPr>
            <a:r>
              <a:rPr lang="en-US" altLang="zh-CN" sz="2400" b="1" dirty="0"/>
              <a:t>30</a:t>
            </a:r>
            <a:r>
              <a:rPr lang="zh-CN" altLang="en-US" sz="2400" b="1" dirty="0"/>
              <a:t>这事叫百姓</a:t>
            </a:r>
            <a:r>
              <a:rPr lang="zh-CN" altLang="en-US" sz="2400" b="1" dirty="0">
                <a:solidFill>
                  <a:srgbClr val="FF0000"/>
                </a:solidFill>
              </a:rPr>
              <a:t>陷在罪里</a:t>
            </a:r>
            <a:r>
              <a:rPr lang="zh-CN" altLang="en-US" sz="2400" b="1" dirty="0"/>
              <a:t>，因为他们往但去拜那牛犊。</a:t>
            </a:r>
          </a:p>
          <a:p>
            <a:pPr marL="0" indent="0">
              <a:buNone/>
            </a:pPr>
            <a:r>
              <a:rPr lang="en-US" altLang="zh-CN" sz="2400" b="1" dirty="0"/>
              <a:t>31</a:t>
            </a:r>
            <a:r>
              <a:rPr lang="zh-CN" altLang="en-US" sz="2400" b="1" dirty="0"/>
              <a:t>耶罗波安在丘坛那里</a:t>
            </a:r>
            <a:r>
              <a:rPr lang="zh-CN" altLang="en-US" sz="2400" b="1" dirty="0">
                <a:solidFill>
                  <a:srgbClr val="FF0000"/>
                </a:solidFill>
              </a:rPr>
              <a:t>建殿</a:t>
            </a:r>
            <a:r>
              <a:rPr lang="zh-CN" altLang="en-US" sz="2400" b="1" dirty="0"/>
              <a:t>，将那不属利未人的</a:t>
            </a:r>
            <a:r>
              <a:rPr lang="zh-CN" altLang="en-US" sz="2400" b="1" dirty="0">
                <a:solidFill>
                  <a:srgbClr val="FF0000"/>
                </a:solidFill>
              </a:rPr>
              <a:t>凡民立为祭司</a:t>
            </a:r>
            <a:r>
              <a:rPr lang="zh-CN" altLang="en-US" sz="2400" b="1" dirty="0"/>
              <a:t>。</a:t>
            </a:r>
          </a:p>
          <a:p>
            <a:pPr marL="0" indent="0">
              <a:buNone/>
            </a:pPr>
            <a:r>
              <a:rPr lang="en-US" altLang="zh-CN" sz="2400" b="1" dirty="0"/>
              <a:t>32</a:t>
            </a:r>
            <a:r>
              <a:rPr lang="zh-CN" altLang="en-US" sz="2400" b="1" dirty="0"/>
              <a:t>耶罗波安</a:t>
            </a:r>
            <a:r>
              <a:rPr lang="zh-CN" altLang="en-US" sz="2400" b="1" dirty="0">
                <a:solidFill>
                  <a:srgbClr val="FF0000"/>
                </a:solidFill>
              </a:rPr>
              <a:t>定八月十五日为节期</a:t>
            </a:r>
            <a:r>
              <a:rPr lang="zh-CN" altLang="en-US" sz="2400" b="1" dirty="0"/>
              <a:t>，</a:t>
            </a:r>
            <a:r>
              <a:rPr lang="zh-CN" altLang="en-US" sz="2400" b="1" dirty="0">
                <a:solidFill>
                  <a:srgbClr val="FF0000"/>
                </a:solidFill>
              </a:rPr>
              <a:t>像</a:t>
            </a:r>
            <a:r>
              <a:rPr lang="zh-CN" altLang="en-US" sz="2400" b="1" dirty="0"/>
              <a:t>在犹大的节期一样，</a:t>
            </a:r>
            <a:r>
              <a:rPr lang="zh-CN" altLang="en-US" sz="2400" b="1" dirty="0">
                <a:solidFill>
                  <a:srgbClr val="FF0000"/>
                </a:solidFill>
              </a:rPr>
              <a:t>自己上坛献祭</a:t>
            </a:r>
            <a:r>
              <a:rPr lang="zh-CN" altLang="en-US" sz="2400" b="1" dirty="0"/>
              <a:t>。他在伯特利也这样</a:t>
            </a:r>
            <a:r>
              <a:rPr lang="zh-CN" altLang="en-US" sz="2400" b="1" dirty="0">
                <a:solidFill>
                  <a:srgbClr val="FF0000"/>
                </a:solidFill>
              </a:rPr>
              <a:t>向他所铸的牛犊献祭</a:t>
            </a:r>
            <a:r>
              <a:rPr lang="zh-CN" altLang="en-US" sz="2400" b="1" dirty="0"/>
              <a:t>，又将立为丘坛的祭司安置在伯特利。</a:t>
            </a:r>
          </a:p>
          <a:p>
            <a:pPr marL="0" indent="0">
              <a:buNone/>
            </a:pPr>
            <a:r>
              <a:rPr lang="en-US" altLang="zh-CN" sz="2400" b="1" dirty="0"/>
              <a:t>33</a:t>
            </a:r>
            <a:r>
              <a:rPr lang="zh-CN" altLang="en-US" sz="2400" b="1" dirty="0"/>
              <a:t>他在八月十五日，就是他私自所定的月日，为以色列人立作节期的日子，在伯特利上坛烧香。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637694329"/>
      </p:ext>
    </p:extLst>
  </p:cSld>
  <p:clrMapOvr>
    <a:masterClrMapping/>
  </p:clrMapOvr>
  <p:transition spd="slow">
    <p:cover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历代志下</a:t>
            </a:r>
            <a:r>
              <a:rPr lang="en-US" altLang="zh-CN" b="1" dirty="0"/>
              <a:t>11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47446"/>
            <a:ext cx="8058150" cy="4629517"/>
          </a:xfrm>
        </p:spPr>
        <p:txBody>
          <a:bodyPr>
            <a:normAutofit fontScale="92500"/>
          </a:bodyPr>
          <a:lstStyle/>
          <a:p>
            <a:pPr algn="l"/>
            <a:r>
              <a:rPr lang="en-US" altLang="zh-CN" sz="3200" b="1" i="0" u="none" strike="noStrike" dirty="0">
                <a:solidFill>
                  <a:srgbClr val="4A4C4C"/>
                </a:solidFill>
                <a:effectLst/>
                <a:latin typeface="Roboto Condensed" panose="02000000000000000000" pitchFamily="2" charset="0"/>
              </a:rPr>
              <a:t>13</a:t>
            </a:r>
            <a:r>
              <a:rPr lang="zh-CN" altLang="en-US" sz="3200" b="1" i="0" u="none" strike="noStrike" dirty="0">
                <a:solidFill>
                  <a:srgbClr val="FF0000"/>
                </a:solidFill>
                <a:effectLst/>
                <a:latin typeface="Roboto Condensed" panose="02000000000000000000" pitchFamily="2" charset="0"/>
              </a:rPr>
              <a:t>以色列全地</a:t>
            </a:r>
            <a:r>
              <a:rPr lang="zh-CN" altLang="en-US" sz="3200" b="1" i="0" u="none" strike="noStrike" dirty="0">
                <a:solidFill>
                  <a:srgbClr val="4A4C4C"/>
                </a:solidFill>
                <a:effectLst/>
                <a:latin typeface="Roboto Condensed" panose="02000000000000000000" pitchFamily="2" charset="0"/>
              </a:rPr>
              <a:t>的祭司和利未人都从四方来归罗波安。</a:t>
            </a:r>
            <a:endParaRPr lang="en-US" altLang="zh-CN" sz="3200" b="1" i="0" u="none" strike="noStrike" dirty="0">
              <a:solidFill>
                <a:srgbClr val="4A4C4C"/>
              </a:solidFill>
              <a:effectLst/>
              <a:latin typeface="Roboto Condensed" panose="02000000000000000000" pitchFamily="2" charset="0"/>
            </a:endParaRPr>
          </a:p>
          <a:p>
            <a:pPr algn="l"/>
            <a:r>
              <a:rPr lang="en-US" altLang="zh-CN" sz="3200" b="1" i="0" dirty="0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14</a:t>
            </a:r>
            <a:r>
              <a:rPr lang="zh-CN" altLang="en-US" sz="3200" b="1" i="0" u="none" strike="noStrike" dirty="0">
                <a:solidFill>
                  <a:srgbClr val="404242"/>
                </a:solidFill>
                <a:effectLst/>
                <a:latin typeface="Roboto Condensed" panose="02000000000000000000" pitchFamily="2" charset="0"/>
              </a:rPr>
              <a:t>利未人撇下他们的郊野和产业，来到犹大与耶路撒冷，是因耶罗波安和他的儿子拒绝他们，不许他们供祭司职分事奉耶和华。</a:t>
            </a:r>
            <a:endParaRPr lang="en-US" altLang="zh-CN" sz="3200" b="1" i="0" u="none" strike="noStrike" dirty="0">
              <a:solidFill>
                <a:srgbClr val="404242"/>
              </a:solidFill>
              <a:effectLst/>
              <a:latin typeface="Roboto Condensed" panose="02000000000000000000" pitchFamily="2" charset="0"/>
            </a:endParaRPr>
          </a:p>
          <a:p>
            <a:pPr algn="l"/>
            <a:r>
              <a:rPr lang="en-US" altLang="zh-CN" sz="3200" b="1" i="0" dirty="0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15</a:t>
            </a:r>
            <a:r>
              <a:rPr lang="zh-CN" altLang="en-US" sz="3200" b="1" i="0" u="none" strike="noStrike" dirty="0">
                <a:solidFill>
                  <a:srgbClr val="4A4C4C"/>
                </a:solidFill>
                <a:effectLst/>
                <a:latin typeface="Roboto Condensed" panose="02000000000000000000" pitchFamily="2" charset="0"/>
              </a:rPr>
              <a:t>耶罗波安为丘坛，为鬼魔，为自己所铸造的牛犊设立祭司。</a:t>
            </a:r>
            <a:endParaRPr lang="en-US" altLang="zh-CN" sz="3200" b="1" i="0" u="none" strike="noStrike" dirty="0">
              <a:solidFill>
                <a:srgbClr val="4A4C4C"/>
              </a:solidFill>
              <a:effectLst/>
              <a:latin typeface="Roboto Condensed" panose="02000000000000000000" pitchFamily="2" charset="0"/>
            </a:endParaRPr>
          </a:p>
          <a:p>
            <a:pPr algn="l"/>
            <a:r>
              <a:rPr lang="en-US" altLang="zh-CN" sz="3200" b="1" i="0" dirty="0">
                <a:solidFill>
                  <a:srgbClr val="333333"/>
                </a:solidFill>
                <a:effectLst/>
                <a:latin typeface="Roboto Condensed" panose="02000000000000000000" pitchFamily="2" charset="0"/>
              </a:rPr>
              <a:t>16</a:t>
            </a:r>
            <a:r>
              <a:rPr lang="zh-CN" altLang="en-US" sz="3200" b="1" i="0" u="none" strike="noStrike" dirty="0">
                <a:solidFill>
                  <a:srgbClr val="FF0000"/>
                </a:solidFill>
                <a:effectLst/>
                <a:latin typeface="Roboto Condensed" panose="02000000000000000000" pitchFamily="2" charset="0"/>
              </a:rPr>
              <a:t>以色列各支派中，凡立定心意寻求耶和华以色列神的，都随从利未人，来到耶路撒冷祭祀耶和华他们列祖的神。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68078463"/>
      </p:ext>
    </p:extLst>
  </p:cSld>
  <p:clrMapOvr>
    <a:masterClrMapping/>
  </p:clrMapOvr>
  <p:transition spd="slow">
    <p:cover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8636" y="815249"/>
            <a:ext cx="6966412" cy="488516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altLang="zh-CN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设立金牛犊</a:t>
            </a:r>
            <a:endParaRPr lang="en-US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在丘坛建殿</a:t>
            </a:r>
            <a:endParaRPr lang="en-US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立凡民作祭司</a:t>
            </a:r>
            <a:endParaRPr lang="en-US" altLang="zh-CN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altLang="en-US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私设节期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8220"/>
      </p:ext>
    </p:extLst>
  </p:cSld>
  <p:clrMapOvr>
    <a:masterClrMapping/>
  </p:clrMapOvr>
  <p:transition spd="slow">
    <p:cove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28600"/>
            <a:ext cx="7935059" cy="685801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/>
              <a:t>出埃及记</a:t>
            </a:r>
            <a:r>
              <a:rPr lang="en-US" altLang="zh-CN" sz="3600" b="1" dirty="0"/>
              <a:t>32</a:t>
            </a:r>
            <a:endParaRPr lang="en-US" altLang="en-US" sz="3600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939" y="914402"/>
            <a:ext cx="8616462" cy="57149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3000" b="1" dirty="0"/>
              <a:t>1</a:t>
            </a:r>
            <a:r>
              <a:rPr lang="zh-CN" altLang="en-US" sz="3000" b="1" dirty="0"/>
              <a:t>百姓见摩西迟延不下山，就大家聚集到亚伦那里，对他说，起来，为我们作神像，可以在我们前面引路，因为领我们出埃及地的那个摩西，我们不知道他遭了什么事。</a:t>
            </a:r>
          </a:p>
          <a:p>
            <a:pPr marL="0" indent="0">
              <a:buNone/>
            </a:pPr>
            <a:r>
              <a:rPr lang="en-US" altLang="zh-CN" sz="3000" b="1" dirty="0"/>
              <a:t>2</a:t>
            </a:r>
            <a:r>
              <a:rPr lang="zh-CN" altLang="en-US" sz="3000" b="1" dirty="0"/>
              <a:t>亚伦对他们说，你们去摘下你们妻子，儿女耳上的金环，拿来给我。</a:t>
            </a:r>
          </a:p>
          <a:p>
            <a:pPr marL="0" indent="0">
              <a:buNone/>
            </a:pPr>
            <a:r>
              <a:rPr lang="en-US" altLang="zh-CN" sz="3000" b="1" dirty="0"/>
              <a:t>3</a:t>
            </a:r>
            <a:r>
              <a:rPr lang="zh-CN" altLang="en-US" sz="3000" b="1" dirty="0"/>
              <a:t>百姓就都摘下他们耳上的金环，拿来给亚伦。</a:t>
            </a:r>
          </a:p>
          <a:p>
            <a:pPr marL="0" indent="0">
              <a:buNone/>
            </a:pPr>
            <a:r>
              <a:rPr lang="en-US" altLang="zh-CN" sz="3000" b="1" dirty="0"/>
              <a:t>4</a:t>
            </a:r>
            <a:r>
              <a:rPr lang="zh-CN" altLang="en-US" sz="3000" b="1" dirty="0"/>
              <a:t>亚伦从他们手里接过来，铸了一只牛犊，用雕刻的器具作成。他们就说，以色列阿，</a:t>
            </a:r>
            <a:r>
              <a:rPr lang="zh-CN" altLang="en-US" sz="3000" b="1" dirty="0">
                <a:solidFill>
                  <a:srgbClr val="FF0000"/>
                </a:solidFill>
              </a:rPr>
              <a:t>这是领你出埃及地的神。</a:t>
            </a:r>
          </a:p>
          <a:p>
            <a:pPr marL="0" indent="0">
              <a:buNone/>
            </a:pPr>
            <a:r>
              <a:rPr lang="en-US" altLang="zh-CN" sz="3000" b="1" dirty="0"/>
              <a:t>5</a:t>
            </a:r>
            <a:r>
              <a:rPr lang="zh-CN" altLang="en-US" sz="3000" b="1" dirty="0"/>
              <a:t>亚伦看见，就在牛犊面前筑坛，且宣告说，明日要向耶和华守节。</a:t>
            </a:r>
            <a:endParaRPr lang="en-US" altLang="en-US" sz="3000" b="1" dirty="0"/>
          </a:p>
        </p:txBody>
      </p:sp>
    </p:spTree>
    <p:extLst>
      <p:ext uri="{BB962C8B-B14F-4D97-AF65-F5344CB8AC3E}">
        <p14:creationId xmlns:p14="http://schemas.microsoft.com/office/powerpoint/2010/main" val="1800684111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365127"/>
            <a:ext cx="7724042" cy="742704"/>
          </a:xfrm>
        </p:spPr>
        <p:txBody>
          <a:bodyPr/>
          <a:lstStyle/>
          <a:p>
            <a:pPr algn="ctr"/>
            <a:r>
              <a:rPr lang="zh-CN" altLang="en-US" b="1" dirty="0"/>
              <a:t>出埃及记</a:t>
            </a:r>
            <a:r>
              <a:rPr lang="en-US" altLang="zh-CN" b="1" dirty="0"/>
              <a:t>32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3769" y="1301263"/>
            <a:ext cx="8251581" cy="48885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b="1" dirty="0"/>
              <a:t>7</a:t>
            </a:r>
            <a:r>
              <a:rPr lang="zh-CN" altLang="en-US" b="1" dirty="0"/>
              <a:t>耶和华吩咐摩西说，下去吧，因为你的百姓，就是你从埃及地领出来的，已经败坏了。</a:t>
            </a:r>
          </a:p>
          <a:p>
            <a:pPr marL="0" indent="0">
              <a:buNone/>
            </a:pPr>
            <a:r>
              <a:rPr lang="en-US" altLang="zh-CN" b="1" dirty="0"/>
              <a:t>8</a:t>
            </a:r>
            <a:r>
              <a:rPr lang="zh-CN" altLang="en-US" b="1" dirty="0"/>
              <a:t>他们快快偏离了我所吩咐的道，为自己铸了一只牛犊，向它下拜献祭，说，以色列阿，这就是领你出埃及地的神。</a:t>
            </a:r>
          </a:p>
          <a:p>
            <a:pPr marL="0" indent="0">
              <a:buNone/>
            </a:pPr>
            <a:r>
              <a:rPr lang="en-US" altLang="zh-CN" b="1" dirty="0"/>
              <a:t>9</a:t>
            </a:r>
            <a:r>
              <a:rPr lang="zh-CN" altLang="en-US" b="1" dirty="0"/>
              <a:t>耶和华对摩西说，我看这百姓真是硬着颈项的百姓。</a:t>
            </a:r>
          </a:p>
          <a:p>
            <a:pPr marL="0" indent="0">
              <a:buNone/>
            </a:pPr>
            <a:r>
              <a:rPr lang="en-US" altLang="zh-CN" b="1" dirty="0"/>
              <a:t>10</a:t>
            </a:r>
            <a:r>
              <a:rPr lang="zh-CN" altLang="en-US" b="1" dirty="0"/>
              <a:t>你且由着我，</a:t>
            </a:r>
            <a:r>
              <a:rPr lang="zh-CN" altLang="en-US" b="1" dirty="0">
                <a:solidFill>
                  <a:srgbClr val="FF0000"/>
                </a:solidFill>
              </a:rPr>
              <a:t>我要向他们发烈怒，将他们灭绝，</a:t>
            </a:r>
            <a:r>
              <a:rPr lang="zh-CN" altLang="en-US" b="1" dirty="0"/>
              <a:t>使你的后裔成为大国。</a:t>
            </a:r>
          </a:p>
          <a:p>
            <a:pPr marL="0" indent="0">
              <a:buNone/>
            </a:pPr>
            <a:r>
              <a:rPr lang="en-US" altLang="zh-CN" b="1" dirty="0"/>
              <a:t>11</a:t>
            </a:r>
            <a:r>
              <a:rPr lang="zh-CN" altLang="en-US" b="1" dirty="0"/>
              <a:t>摩西便恳求耶和华他的神说，耶和华阿，你为什么向你的百姓发烈怒呢？这百姓是你用大力和大能的手从埃及地领出来的。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515814126"/>
      </p:ext>
    </p:extLst>
  </p:cSld>
  <p:clrMapOvr>
    <a:masterClrMapping/>
  </p:clrMapOvr>
  <p:transition spd="slow">
    <p:cover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E99117-DB35-4830-AD2D-2993A76F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出埃及记</a:t>
            </a:r>
            <a:r>
              <a:rPr lang="en-US" altLang="zh-CN" b="1" dirty="0"/>
              <a:t>32</a:t>
            </a:r>
            <a:r>
              <a:rPr lang="zh-CN" altLang="en-US" b="1" dirty="0"/>
              <a:t>章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A078D-C2CB-4909-9092-68D0246ED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30</a:t>
            </a:r>
            <a:r>
              <a:rPr lang="zh-CN" altLang="en-US" sz="3200" b="1" dirty="0"/>
              <a:t>到了第二天，摩西对百姓说，你们</a:t>
            </a:r>
            <a:r>
              <a:rPr lang="zh-CN" altLang="en-US" sz="3200" b="1" dirty="0">
                <a:solidFill>
                  <a:srgbClr val="FF0000"/>
                </a:solidFill>
              </a:rPr>
              <a:t>犯了大罪</a:t>
            </a:r>
            <a:r>
              <a:rPr lang="zh-CN" altLang="en-US" sz="3200" b="1" dirty="0"/>
              <a:t>。我如今要上耶和华那里去，或者可以为你们赎罪。</a:t>
            </a:r>
          </a:p>
          <a:p>
            <a:r>
              <a:rPr lang="en-US" altLang="zh-CN" sz="3200" b="1" dirty="0"/>
              <a:t>31</a:t>
            </a:r>
            <a:r>
              <a:rPr lang="zh-CN" altLang="en-US" sz="3200" b="1" dirty="0"/>
              <a:t>摩西回到耶和华那里，说，唉，这百姓</a:t>
            </a:r>
            <a:r>
              <a:rPr lang="zh-CN" altLang="en-US" sz="3200" b="1" dirty="0">
                <a:solidFill>
                  <a:srgbClr val="FF0000"/>
                </a:solidFill>
              </a:rPr>
              <a:t>犯了大罪</a:t>
            </a:r>
            <a:r>
              <a:rPr lang="zh-CN" altLang="en-US" sz="3200" b="1" dirty="0"/>
              <a:t>，</a:t>
            </a:r>
            <a:r>
              <a:rPr lang="zh-CN" altLang="en-US" sz="3200" b="1" dirty="0">
                <a:solidFill>
                  <a:srgbClr val="FF0000"/>
                </a:solidFill>
              </a:rPr>
              <a:t>为自己作了金像</a:t>
            </a:r>
            <a:r>
              <a:rPr lang="zh-CN" altLang="en-US" sz="3200" b="1" dirty="0"/>
              <a:t>。</a:t>
            </a:r>
          </a:p>
          <a:p>
            <a:r>
              <a:rPr lang="en-US" altLang="zh-CN" sz="3200" b="1" dirty="0"/>
              <a:t>32</a:t>
            </a:r>
            <a:r>
              <a:rPr lang="zh-CN" altLang="en-US" sz="3200" b="1" dirty="0"/>
              <a:t>倘或你肯赦免他们的罪，</a:t>
            </a:r>
            <a:r>
              <a:rPr lang="en-US" altLang="zh-CN" sz="3200" b="1" dirty="0"/>
              <a:t>……</a:t>
            </a:r>
            <a:r>
              <a:rPr lang="zh-CN" altLang="en-US" sz="3200" b="1" dirty="0"/>
              <a:t>不然，求你从你所写的册上</a:t>
            </a:r>
            <a:r>
              <a:rPr lang="zh-CN" altLang="en-US" sz="3200" b="1" dirty="0">
                <a:solidFill>
                  <a:srgbClr val="FF0000"/>
                </a:solidFill>
              </a:rPr>
              <a:t>涂抹我的名</a:t>
            </a:r>
            <a:r>
              <a:rPr lang="zh-CN" altLang="en-US" sz="3200" b="1" dirty="0"/>
              <a:t>。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31565592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8636" y="815249"/>
            <a:ext cx="6966412" cy="4885160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altLang="zh-CN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设立金牛犊</a:t>
            </a:r>
            <a:endParaRPr lang="en-US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在丘坛建殿</a:t>
            </a:r>
            <a:endParaRPr lang="en-US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立凡民作祭司</a:t>
            </a:r>
            <a:endParaRPr lang="en-US" altLang="zh-CN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zh-CN" altLang="en-US" sz="3200" b="1" dirty="0">
                <a:effectLst/>
                <a:latin typeface="Calibri" panose="020F0502020204030204" pitchFamily="34" charset="0"/>
                <a:ea typeface="SimSun" panose="02010600030101010101" pitchFamily="2" charset="-122"/>
                <a:cs typeface="Times New Roman" panose="02020603050405020304" pitchFamily="18" charset="0"/>
              </a:rPr>
              <a:t>私设节期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457200" algn="l"/>
              </a:tabLst>
            </a:pPr>
            <a:endParaRPr lang="en-US" sz="3200" b="1" dirty="0"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585768"/>
      </p:ext>
    </p:extLst>
  </p:cSld>
  <p:clrMapOvr>
    <a:masterClrMapping/>
  </p:clrMapOvr>
  <p:transition spd="slow">
    <p:cover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申命记</a:t>
            </a:r>
            <a:r>
              <a:rPr lang="en-US" altLang="zh-CN" b="1" dirty="0"/>
              <a:t>12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b="1" dirty="0"/>
              <a:t>2</a:t>
            </a:r>
            <a:r>
              <a:rPr lang="zh-CN" altLang="en-US" b="1" dirty="0"/>
              <a:t>你们要将所赶出的国民事奉神的各地方，无论是在高山，在小山，在各青翠树下，都毁坏了。</a:t>
            </a:r>
          </a:p>
          <a:p>
            <a:r>
              <a:rPr lang="en-US" altLang="zh-CN" b="1" dirty="0"/>
              <a:t>3</a:t>
            </a:r>
            <a:r>
              <a:rPr lang="zh-CN" altLang="en-US" b="1" dirty="0"/>
              <a:t>也要拆毁他们的祭坛，打碎他们的柱像，用火焚烧他们的木偶，砍下他们雕刻的神像，并将其名从那地方除灭。</a:t>
            </a:r>
          </a:p>
          <a:p>
            <a:r>
              <a:rPr lang="en-US" altLang="zh-CN" b="1" dirty="0"/>
              <a:t>4</a:t>
            </a:r>
            <a:r>
              <a:rPr lang="zh-CN" altLang="en-US" b="1" dirty="0"/>
              <a:t>你们</a:t>
            </a:r>
            <a:r>
              <a:rPr lang="zh-CN" altLang="en-US" b="1" dirty="0">
                <a:solidFill>
                  <a:srgbClr val="FF0000"/>
                </a:solidFill>
              </a:rPr>
              <a:t>不可照他们那样事奉耶和华你们的神</a:t>
            </a:r>
            <a:r>
              <a:rPr lang="zh-CN" altLang="en-US" b="1" dirty="0"/>
              <a:t>。</a:t>
            </a:r>
          </a:p>
          <a:p>
            <a:r>
              <a:rPr lang="en-US" altLang="zh-CN" b="1" dirty="0"/>
              <a:t>5</a:t>
            </a:r>
            <a:r>
              <a:rPr lang="zh-CN" altLang="en-US" b="1" dirty="0"/>
              <a:t>但耶和华你们的神从你们各支派中</a:t>
            </a:r>
            <a:r>
              <a:rPr lang="zh-CN" altLang="en-US" b="1" dirty="0">
                <a:solidFill>
                  <a:srgbClr val="FF0000"/>
                </a:solidFill>
              </a:rPr>
              <a:t>选择何处为立祂名的居所，你们就当往那里去求问</a:t>
            </a:r>
            <a:r>
              <a:rPr lang="zh-CN" altLang="en-US" b="1" dirty="0"/>
              <a:t>，</a:t>
            </a:r>
          </a:p>
          <a:p>
            <a:r>
              <a:rPr lang="en-US" altLang="zh-CN" b="1" dirty="0"/>
              <a:t>6</a:t>
            </a:r>
            <a:r>
              <a:rPr lang="zh-CN" altLang="en-US" b="1" dirty="0"/>
              <a:t>将你们的燔祭，平安祭，十分取一之物，和手中的举祭，并还愿祭，甘心祭，以及牛群羊群中头生的，</a:t>
            </a:r>
            <a:r>
              <a:rPr lang="zh-CN" altLang="en-US" b="1" dirty="0">
                <a:solidFill>
                  <a:srgbClr val="FF0000"/>
                </a:solidFill>
              </a:rPr>
              <a:t>都奉到那里</a:t>
            </a:r>
            <a:r>
              <a:rPr lang="zh-CN" altLang="en-US" b="1" dirty="0"/>
              <a:t>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233398310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5099"/>
            <a:ext cx="7589933" cy="505938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/>
              <a:t>申命记</a:t>
            </a:r>
            <a:r>
              <a:rPr lang="en-US" altLang="zh-CN" sz="3600" b="1" dirty="0"/>
              <a:t>12</a:t>
            </a:r>
            <a:r>
              <a:rPr lang="zh-CN" altLang="en-US" sz="3600" b="1" dirty="0"/>
              <a:t>章</a:t>
            </a:r>
            <a:endParaRPr lang="en-US" altLang="en-US" sz="3600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759" y="859317"/>
            <a:ext cx="8372819" cy="531764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600" b="1" dirty="0"/>
              <a:t>8</a:t>
            </a:r>
            <a:r>
              <a:rPr lang="zh-CN" altLang="en-US" sz="2600" b="1" dirty="0"/>
              <a:t>我们今日在这里所行的是各人行自己眼中看为正的事，你们将来不可这样行。</a:t>
            </a:r>
          </a:p>
          <a:p>
            <a:pPr marL="0" indent="0">
              <a:buNone/>
            </a:pPr>
            <a:r>
              <a:rPr lang="en-US" altLang="zh-CN" sz="2600" b="1" dirty="0"/>
              <a:t>9</a:t>
            </a:r>
            <a:r>
              <a:rPr lang="zh-CN" altLang="en-US" sz="2600" b="1" dirty="0"/>
              <a:t>因为你们还没有到耶和华你神所赐你的安息地，所给你的产业。</a:t>
            </a:r>
          </a:p>
          <a:p>
            <a:pPr marL="0" indent="0">
              <a:buNone/>
            </a:pPr>
            <a:r>
              <a:rPr lang="en-US" altLang="zh-CN" sz="2600" b="1" dirty="0"/>
              <a:t>10</a:t>
            </a:r>
            <a:r>
              <a:rPr lang="zh-CN" altLang="en-US" sz="2600" b="1" dirty="0"/>
              <a:t>但你们过了约旦河，得以住在耶和华你们神使你们承受为业之地，又使你们太平，不被四围的一切仇敌扰乱，安然居住。</a:t>
            </a:r>
          </a:p>
          <a:p>
            <a:pPr marL="0" indent="0">
              <a:buNone/>
            </a:pPr>
            <a:r>
              <a:rPr lang="en-US" altLang="zh-CN" sz="2600" b="1" dirty="0"/>
              <a:t>11</a:t>
            </a:r>
            <a:r>
              <a:rPr lang="zh-CN" altLang="en-US" sz="2600" b="1" dirty="0"/>
              <a:t>那时要将我所吩咐你们的燔祭，平安祭，十分取一之物，和手中的举祭，并向耶和华许愿献的一切美祭，</a:t>
            </a:r>
            <a:r>
              <a:rPr lang="zh-CN" altLang="en-US" sz="2600" b="1" dirty="0">
                <a:solidFill>
                  <a:srgbClr val="FF0000"/>
                </a:solidFill>
              </a:rPr>
              <a:t>都奉到耶和华你们神所选择要立为祂名的居所。</a:t>
            </a:r>
            <a:r>
              <a:rPr lang="en-US" altLang="zh-CN" sz="2600" b="1" dirty="0">
                <a:solidFill>
                  <a:srgbClr val="FF0000"/>
                </a:solidFill>
              </a:rPr>
              <a:t>……</a:t>
            </a:r>
            <a:endParaRPr lang="zh-CN" altLang="en-US" sz="2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altLang="zh-CN" sz="2600" b="1" dirty="0"/>
              <a:t>13</a:t>
            </a:r>
            <a:r>
              <a:rPr lang="zh-CN" altLang="en-US" sz="2600" b="1" dirty="0"/>
              <a:t>你要谨慎，</a:t>
            </a:r>
            <a:r>
              <a:rPr lang="zh-CN" altLang="en-US" sz="2600" b="1" dirty="0">
                <a:solidFill>
                  <a:srgbClr val="FF0000"/>
                </a:solidFill>
              </a:rPr>
              <a:t>不可在你所看中的各处献燔祭</a:t>
            </a:r>
            <a:r>
              <a:rPr lang="zh-CN" altLang="en-US" sz="2600" b="1" dirty="0"/>
              <a:t>。</a:t>
            </a:r>
          </a:p>
          <a:p>
            <a:pPr marL="0" indent="0">
              <a:buNone/>
            </a:pPr>
            <a:r>
              <a:rPr lang="en-US" altLang="zh-CN" sz="2600" b="1" dirty="0"/>
              <a:t>14</a:t>
            </a:r>
            <a:r>
              <a:rPr lang="zh-CN" altLang="en-US" sz="2600" b="1" dirty="0">
                <a:solidFill>
                  <a:srgbClr val="FF0000"/>
                </a:solidFill>
              </a:rPr>
              <a:t>惟独耶和华从你那一支派中所选择的地方，你就要在那里献燔祭，行我一切所吩咐你的。</a:t>
            </a:r>
            <a:endParaRPr lang="en-US" altLang="en-US" sz="2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618795"/>
      </p:ext>
    </p:extLst>
  </p:cSld>
  <p:clrMapOvr>
    <a:masterClrMapping/>
  </p:clrMapOvr>
  <p:transition spd="slow">
    <p:cover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9938" y="858838"/>
            <a:ext cx="8374062" cy="531812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CN" altLang="en-US" sz="3200" b="1" dirty="0"/>
              <a:t>列王纪上</a:t>
            </a:r>
            <a:r>
              <a:rPr lang="en-US" altLang="zh-CN" sz="3200" b="1" dirty="0"/>
              <a:t>8</a:t>
            </a:r>
            <a:r>
              <a:rPr lang="zh-CN" altLang="en-US" sz="3200" b="1" dirty="0"/>
              <a:t>：</a:t>
            </a:r>
            <a:r>
              <a:rPr lang="en-US" altLang="zh-CN" sz="3200" b="1" dirty="0"/>
              <a:t>29</a:t>
            </a:r>
            <a:r>
              <a:rPr lang="zh-CN" altLang="en-US" sz="3200" b="1" dirty="0"/>
              <a:t>愿你昼夜看顾这殿，就是</a:t>
            </a:r>
            <a:r>
              <a:rPr lang="zh-CN" altLang="en-US" sz="3200" b="1" dirty="0">
                <a:solidFill>
                  <a:srgbClr val="FF0000"/>
                </a:solidFill>
              </a:rPr>
              <a:t>你应许立为你名的居所。</a:t>
            </a:r>
            <a:r>
              <a:rPr lang="zh-CN" altLang="en-US" sz="3200" b="1" dirty="0"/>
              <a:t>求你垂听仆人向此处祷告的话。</a:t>
            </a:r>
            <a:endParaRPr lang="en-US" altLang="zh-CN" sz="3200" b="1" dirty="0"/>
          </a:p>
          <a:p>
            <a:pPr marL="0" indent="0">
              <a:buNone/>
            </a:pPr>
            <a:r>
              <a:rPr lang="zh-CN" altLang="en-US" sz="3200" b="1" dirty="0"/>
              <a:t>列王纪上</a:t>
            </a:r>
            <a:r>
              <a:rPr lang="en-US" altLang="zh-CN" sz="3200" b="1" dirty="0"/>
              <a:t>9</a:t>
            </a:r>
            <a:r>
              <a:rPr lang="zh-CN" altLang="en-US" sz="3200" b="1" dirty="0"/>
              <a:t>：</a:t>
            </a:r>
            <a:r>
              <a:rPr lang="en-US" altLang="zh-CN" sz="3200" b="1" dirty="0"/>
              <a:t>1</a:t>
            </a:r>
            <a:r>
              <a:rPr lang="zh-CN" altLang="en-US" sz="3200" b="1" dirty="0"/>
              <a:t>所罗门建造耶和华殿和王宫，并一切所愿意建造的都完毕了，</a:t>
            </a:r>
          </a:p>
          <a:p>
            <a:pPr marL="0" indent="0">
              <a:buNone/>
            </a:pPr>
            <a:r>
              <a:rPr lang="en-US" altLang="zh-CN" sz="3200" b="1" dirty="0"/>
              <a:t>2</a:t>
            </a:r>
            <a:r>
              <a:rPr lang="zh-CN" altLang="en-US" sz="3200" b="1" dirty="0"/>
              <a:t>耶和华就二次向所罗门显现，如先前在基遍向他显现一样，</a:t>
            </a:r>
          </a:p>
          <a:p>
            <a:pPr marL="0" indent="0">
              <a:buNone/>
            </a:pPr>
            <a:r>
              <a:rPr lang="en-US" altLang="zh-CN" sz="3200" b="1" dirty="0"/>
              <a:t>3</a:t>
            </a:r>
            <a:r>
              <a:rPr lang="zh-CN" altLang="en-US" sz="3200" b="1" dirty="0"/>
              <a:t>对他说，你向我所祷告祈求的，我都应允了。</a:t>
            </a:r>
            <a:r>
              <a:rPr lang="zh-CN" altLang="en-US" sz="3200" b="1" dirty="0">
                <a:solidFill>
                  <a:srgbClr val="FF0000"/>
                </a:solidFill>
              </a:rPr>
              <a:t>我已将你所建的这殿分别为圣，使我的名永远在其中。</a:t>
            </a:r>
            <a:r>
              <a:rPr lang="zh-CN" altLang="en-US" sz="3200" b="1" dirty="0"/>
              <a:t>我的眼，我的心也必常在那里。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202341878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pic>
        <p:nvPicPr>
          <p:cNvPr id="2" name="爱的真谛">
            <a:hlinkClick r:id="" action="ppaction://media"/>
            <a:extLst>
              <a:ext uri="{FF2B5EF4-FFF2-40B4-BE49-F238E27FC236}">
                <a16:creationId xmlns:a16="http://schemas.microsoft.com/office/drawing/2014/main" id="{D3950430-016C-40DB-B62A-0F44E392DC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8650" y="365126"/>
            <a:ext cx="8171076" cy="6127748"/>
          </a:xfrm>
        </p:spPr>
      </p:pic>
    </p:spTree>
    <p:extLst>
      <p:ext uri="{BB962C8B-B14F-4D97-AF65-F5344CB8AC3E}">
        <p14:creationId xmlns:p14="http://schemas.microsoft.com/office/powerpoint/2010/main" val="126883849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22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出埃及记</a:t>
            </a:r>
            <a:r>
              <a:rPr lang="en-US" altLang="zh-CN" b="1" dirty="0"/>
              <a:t>40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13</a:t>
            </a:r>
            <a:r>
              <a:rPr lang="zh-CN" altLang="en-US" sz="3200" b="1" dirty="0"/>
              <a:t>要给</a:t>
            </a:r>
            <a:r>
              <a:rPr lang="zh-CN" altLang="en-US" sz="3200" b="1" dirty="0">
                <a:solidFill>
                  <a:srgbClr val="FF0000"/>
                </a:solidFill>
              </a:rPr>
              <a:t>亚伦</a:t>
            </a:r>
            <a:r>
              <a:rPr lang="zh-CN" altLang="en-US" sz="3200" b="1" dirty="0"/>
              <a:t>穿上圣衣，又膏他，使他成圣，可以</a:t>
            </a:r>
            <a:r>
              <a:rPr lang="zh-CN" altLang="en-US" sz="3200" b="1" dirty="0">
                <a:solidFill>
                  <a:srgbClr val="FF0000"/>
                </a:solidFill>
              </a:rPr>
              <a:t>给我供祭司的职分</a:t>
            </a:r>
            <a:r>
              <a:rPr lang="zh-CN" altLang="en-US" sz="3200" b="1" dirty="0"/>
              <a:t>，</a:t>
            </a:r>
          </a:p>
          <a:p>
            <a:r>
              <a:rPr lang="en-US" altLang="zh-CN" sz="3200" b="1" dirty="0"/>
              <a:t>14</a:t>
            </a:r>
            <a:r>
              <a:rPr lang="zh-CN" altLang="en-US" sz="3200" b="1" dirty="0"/>
              <a:t>又要使</a:t>
            </a:r>
            <a:r>
              <a:rPr lang="zh-CN" altLang="en-US" sz="3200" b="1" dirty="0">
                <a:solidFill>
                  <a:srgbClr val="FF0000"/>
                </a:solidFill>
              </a:rPr>
              <a:t>他儿子</a:t>
            </a:r>
            <a:r>
              <a:rPr lang="zh-CN" altLang="en-US" sz="3200" b="1" dirty="0"/>
              <a:t>来，给他们穿上内袍。</a:t>
            </a:r>
          </a:p>
          <a:p>
            <a:r>
              <a:rPr lang="en-US" altLang="zh-CN" sz="3200" b="1" dirty="0"/>
              <a:t>15</a:t>
            </a:r>
            <a:r>
              <a:rPr lang="zh-CN" altLang="en-US" sz="3200" b="1" dirty="0"/>
              <a:t>怎样膏他们的父亲，也要照样膏他们，</a:t>
            </a:r>
            <a:r>
              <a:rPr lang="zh-CN" altLang="en-US" sz="3200" b="1" dirty="0">
                <a:solidFill>
                  <a:srgbClr val="FF0000"/>
                </a:solidFill>
              </a:rPr>
              <a:t>使他们给我供祭司的职分。</a:t>
            </a:r>
            <a:r>
              <a:rPr lang="zh-CN" altLang="en-US" sz="3200" b="1" dirty="0"/>
              <a:t>他们世世代代凡受膏的，就</a:t>
            </a:r>
            <a:r>
              <a:rPr lang="zh-CN" altLang="en-US" sz="3200" b="1" dirty="0">
                <a:solidFill>
                  <a:srgbClr val="FF0000"/>
                </a:solidFill>
              </a:rPr>
              <a:t>永远</a:t>
            </a:r>
            <a:r>
              <a:rPr lang="zh-CN" altLang="en-US" sz="3200" b="1" dirty="0"/>
              <a:t>当祭司的职任。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904792611"/>
      </p:ext>
    </p:extLst>
  </p:cSld>
  <p:clrMapOvr>
    <a:masterClrMapping/>
  </p:clrMapOvr>
  <p:transition spd="slow">
    <p:cover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600950" cy="568729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/>
              <a:t>利未记</a:t>
            </a:r>
            <a:r>
              <a:rPr lang="en-US" altLang="zh-CN" b="1" dirty="0"/>
              <a:t>23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553" y="1167318"/>
            <a:ext cx="8735438" cy="532555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CN" b="1" dirty="0"/>
              <a:t>4</a:t>
            </a:r>
            <a:r>
              <a:rPr lang="zh-CN" altLang="en-US" b="1" dirty="0">
                <a:solidFill>
                  <a:srgbClr val="FF0000"/>
                </a:solidFill>
              </a:rPr>
              <a:t>耶和华的节期</a:t>
            </a:r>
            <a:r>
              <a:rPr lang="zh-CN" altLang="en-US" b="1" dirty="0"/>
              <a:t>，就是你们到了日期要宣告为圣会的，</a:t>
            </a:r>
            <a:r>
              <a:rPr lang="zh-CN" altLang="en-US" b="1" dirty="0">
                <a:solidFill>
                  <a:srgbClr val="FF0000"/>
                </a:solidFill>
              </a:rPr>
              <a:t>乃是这些。</a:t>
            </a:r>
          </a:p>
          <a:p>
            <a:pPr marL="0" indent="0">
              <a:buNone/>
            </a:pPr>
            <a:r>
              <a:rPr lang="en-US" altLang="zh-CN" b="1" dirty="0"/>
              <a:t>5</a:t>
            </a:r>
            <a:r>
              <a:rPr lang="zh-CN" altLang="en-US" b="1" dirty="0">
                <a:solidFill>
                  <a:srgbClr val="FF0000"/>
                </a:solidFill>
              </a:rPr>
              <a:t>正月十四日</a:t>
            </a:r>
            <a:r>
              <a:rPr lang="zh-CN" altLang="en-US" b="1" dirty="0"/>
              <a:t>，黄昏的时候，是</a:t>
            </a:r>
            <a:r>
              <a:rPr lang="zh-CN" altLang="en-US" b="1" dirty="0">
                <a:solidFill>
                  <a:srgbClr val="FF0000"/>
                </a:solidFill>
              </a:rPr>
              <a:t>耶和华的逾越节</a:t>
            </a:r>
            <a:r>
              <a:rPr lang="zh-CN" altLang="en-US" b="1" dirty="0"/>
              <a:t>。</a:t>
            </a:r>
          </a:p>
          <a:p>
            <a:pPr marL="0" indent="0">
              <a:buNone/>
            </a:pPr>
            <a:r>
              <a:rPr lang="en-US" altLang="zh-CN" b="1" dirty="0"/>
              <a:t>6</a:t>
            </a:r>
            <a:r>
              <a:rPr lang="zh-CN" altLang="en-US" b="1" dirty="0">
                <a:solidFill>
                  <a:srgbClr val="FF0000"/>
                </a:solidFill>
              </a:rPr>
              <a:t>这月十五日</a:t>
            </a:r>
            <a:r>
              <a:rPr lang="zh-CN" altLang="en-US" b="1" dirty="0"/>
              <a:t>是向耶和华守的</a:t>
            </a:r>
            <a:r>
              <a:rPr lang="zh-CN" altLang="en-US" b="1" dirty="0">
                <a:solidFill>
                  <a:srgbClr val="FF0000"/>
                </a:solidFill>
              </a:rPr>
              <a:t>无酵节</a:t>
            </a:r>
            <a:r>
              <a:rPr lang="zh-CN" altLang="en-US" b="1" dirty="0"/>
              <a:t>，你们要吃无酵饼七日。</a:t>
            </a:r>
            <a:r>
              <a:rPr lang="en-US" altLang="zh-CN" b="1" dirty="0"/>
              <a:t>……</a:t>
            </a:r>
          </a:p>
          <a:p>
            <a:pPr marL="0" indent="0">
              <a:buNone/>
            </a:pPr>
            <a:r>
              <a:rPr lang="zh-CN" altLang="en-US" b="1" dirty="0"/>
              <a:t>你们要从安息日的次日，献禾捆为摇祭的那日算起，要满了七个安息日。</a:t>
            </a:r>
          </a:p>
          <a:p>
            <a:pPr marL="0" indent="0">
              <a:buNone/>
            </a:pPr>
            <a:r>
              <a:rPr lang="en-US" altLang="zh-CN" b="1" dirty="0"/>
              <a:t>16</a:t>
            </a:r>
            <a:r>
              <a:rPr lang="zh-CN" altLang="en-US" b="1" dirty="0"/>
              <a:t>到</a:t>
            </a:r>
            <a:r>
              <a:rPr lang="zh-CN" altLang="en-US" b="1" dirty="0">
                <a:solidFill>
                  <a:srgbClr val="FF0000"/>
                </a:solidFill>
              </a:rPr>
              <a:t>第七个安息日的次日，共计五十天</a:t>
            </a:r>
            <a:r>
              <a:rPr lang="zh-CN" altLang="en-US" b="1" dirty="0"/>
              <a:t>，又要将新素祭献给耶和华。</a:t>
            </a:r>
            <a:endParaRPr lang="en-US" altLang="zh-CN" b="1" dirty="0"/>
          </a:p>
          <a:p>
            <a:pPr marL="0" indent="0">
              <a:buNone/>
            </a:pPr>
            <a:r>
              <a:rPr lang="en-US" altLang="zh-CN" b="1" dirty="0"/>
              <a:t>24</a:t>
            </a:r>
            <a:r>
              <a:rPr lang="zh-CN" altLang="en-US" b="1" dirty="0"/>
              <a:t>你晓谕以色列人说，</a:t>
            </a:r>
            <a:r>
              <a:rPr lang="zh-CN" altLang="en-US" b="1" dirty="0">
                <a:solidFill>
                  <a:srgbClr val="FF0000"/>
                </a:solidFill>
              </a:rPr>
              <a:t>七月初一</a:t>
            </a:r>
            <a:r>
              <a:rPr lang="zh-CN" altLang="en-US" b="1" dirty="0"/>
              <a:t>，你们要守为圣安息日，要吹角作纪念，当有圣会。</a:t>
            </a:r>
            <a:r>
              <a:rPr lang="en-US" altLang="zh-CN" b="1" dirty="0"/>
              <a:t>……</a:t>
            </a:r>
          </a:p>
          <a:p>
            <a:pPr marL="0" indent="0">
              <a:buNone/>
            </a:pPr>
            <a:r>
              <a:rPr lang="en-US" altLang="zh-CN" b="1" dirty="0"/>
              <a:t>27</a:t>
            </a:r>
            <a:r>
              <a:rPr lang="zh-CN" altLang="en-US" b="1" dirty="0">
                <a:solidFill>
                  <a:srgbClr val="FF0000"/>
                </a:solidFill>
              </a:rPr>
              <a:t>七月初十是赎罪日</a:t>
            </a:r>
            <a:r>
              <a:rPr lang="zh-CN" altLang="en-US" b="1" dirty="0"/>
              <a:t>，你们要守为圣会，并要刻苦己心，也要将火祭献给耶和华。</a:t>
            </a:r>
            <a:r>
              <a:rPr lang="en-US" altLang="zh-CN" b="1" dirty="0"/>
              <a:t>……</a:t>
            </a:r>
          </a:p>
          <a:p>
            <a:pPr marL="0" indent="0">
              <a:buNone/>
            </a:pPr>
            <a:r>
              <a:rPr lang="en-US" altLang="zh-CN" b="1" dirty="0"/>
              <a:t>34</a:t>
            </a:r>
            <a:r>
              <a:rPr lang="zh-CN" altLang="en-US" b="1" dirty="0"/>
              <a:t>你晓谕以色列人说，这</a:t>
            </a:r>
            <a:r>
              <a:rPr lang="zh-CN" altLang="en-US" b="1" dirty="0">
                <a:solidFill>
                  <a:srgbClr val="FF0000"/>
                </a:solidFill>
              </a:rPr>
              <a:t>七月十五日是住棚节</a:t>
            </a:r>
            <a:r>
              <a:rPr lang="zh-CN" altLang="en-US" b="1" dirty="0"/>
              <a:t>，要在耶和华面前守这节七日。</a:t>
            </a:r>
            <a:r>
              <a:rPr lang="en-US" altLang="zh-CN" b="1" dirty="0"/>
              <a:t>……</a:t>
            </a:r>
          </a:p>
          <a:p>
            <a:pPr marL="0" indent="0">
              <a:buNone/>
            </a:pPr>
            <a:r>
              <a:rPr lang="zh-CN" altLang="en-US" b="1" dirty="0"/>
              <a:t>于是，</a:t>
            </a:r>
            <a:r>
              <a:rPr lang="zh-CN" altLang="en-US" b="1" dirty="0">
                <a:solidFill>
                  <a:srgbClr val="FF0000"/>
                </a:solidFill>
              </a:rPr>
              <a:t>摩西将耶和华的节期</a:t>
            </a:r>
            <a:r>
              <a:rPr lang="zh-CN" altLang="en-US" b="1" dirty="0"/>
              <a:t>传给以色列人。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238356424"/>
      </p:ext>
    </p:extLst>
  </p:cSld>
  <p:clrMapOvr>
    <a:masterClrMapping/>
  </p:clrMapOvr>
  <p:transition spd="slow">
    <p:cover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308" y="158262"/>
            <a:ext cx="7886700" cy="738553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/>
              <a:t>列王纪上</a:t>
            </a:r>
            <a:r>
              <a:rPr lang="en-US" altLang="zh-CN" sz="3600" b="1" dirty="0"/>
              <a:t>12</a:t>
            </a:r>
            <a:r>
              <a:rPr lang="zh-CN" altLang="en-US" sz="3600" b="1" dirty="0"/>
              <a:t>章</a:t>
            </a:r>
            <a:endParaRPr lang="en-US" altLang="en-US" sz="3600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277" y="896814"/>
            <a:ext cx="8493369" cy="58029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400" b="1" dirty="0"/>
              <a:t>26</a:t>
            </a:r>
            <a:r>
              <a:rPr lang="zh-CN" altLang="en-US" sz="2400" b="1" dirty="0"/>
              <a:t>耶罗波安心里说，</a:t>
            </a:r>
            <a:r>
              <a:rPr lang="zh-CN" altLang="en-US" sz="2400" b="1" dirty="0">
                <a:solidFill>
                  <a:srgbClr val="FF0000"/>
                </a:solidFill>
              </a:rPr>
              <a:t>恐怕</a:t>
            </a:r>
            <a:r>
              <a:rPr lang="zh-CN" altLang="en-US" sz="2400" b="1" dirty="0"/>
              <a:t>这国仍归大卫家。</a:t>
            </a:r>
          </a:p>
          <a:p>
            <a:pPr marL="0" indent="0">
              <a:buNone/>
            </a:pPr>
            <a:r>
              <a:rPr lang="en-US" altLang="zh-CN" sz="2400" b="1" dirty="0"/>
              <a:t>27</a:t>
            </a:r>
            <a:r>
              <a:rPr lang="zh-CN" altLang="en-US" sz="2400" b="1" dirty="0"/>
              <a:t>这民若上耶路撒冷去，在耶和华的殿里献祭，他们的心必归向他们的主犹大王罗波安，就把我杀了，仍归犹大王罗波安。</a:t>
            </a:r>
          </a:p>
          <a:p>
            <a:pPr marL="0" indent="0">
              <a:buNone/>
            </a:pPr>
            <a:r>
              <a:rPr lang="en-US" altLang="zh-CN" sz="2400" b="1" dirty="0"/>
              <a:t>28</a:t>
            </a:r>
            <a:r>
              <a:rPr lang="zh-CN" altLang="en-US" sz="2400" b="1" dirty="0"/>
              <a:t>耶罗波安王就筹划定妥，铸造了两个金牛犊，对众民说，以色列人哪，你们上耶路撒冷去实在是难。</a:t>
            </a:r>
            <a:r>
              <a:rPr lang="zh-CN" altLang="en-US" sz="2400" b="1" dirty="0">
                <a:solidFill>
                  <a:srgbClr val="FF0000"/>
                </a:solidFill>
              </a:rPr>
              <a:t>这就是领你们出埃及地的神</a:t>
            </a:r>
            <a:r>
              <a:rPr lang="zh-CN" altLang="en-US" sz="2400" b="1" dirty="0"/>
              <a:t>。</a:t>
            </a:r>
          </a:p>
          <a:p>
            <a:pPr marL="0" indent="0">
              <a:buNone/>
            </a:pPr>
            <a:r>
              <a:rPr lang="en-US" altLang="zh-CN" sz="2400" b="1" dirty="0"/>
              <a:t>29</a:t>
            </a:r>
            <a:r>
              <a:rPr lang="zh-CN" altLang="en-US" sz="2400" b="1" dirty="0"/>
              <a:t>他就把牛犊一只安在伯特利，一只安在但。</a:t>
            </a:r>
          </a:p>
          <a:p>
            <a:pPr marL="0" indent="0">
              <a:buNone/>
            </a:pPr>
            <a:r>
              <a:rPr lang="en-US" altLang="zh-CN" sz="2400" b="1" dirty="0"/>
              <a:t>30</a:t>
            </a:r>
            <a:r>
              <a:rPr lang="zh-CN" altLang="en-US" sz="2400" b="1" dirty="0">
                <a:solidFill>
                  <a:srgbClr val="FF0000"/>
                </a:solidFill>
              </a:rPr>
              <a:t>这事叫百姓陷在罪里</a:t>
            </a:r>
            <a:r>
              <a:rPr lang="zh-CN" altLang="en-US" sz="2400" b="1" dirty="0"/>
              <a:t>，因为他们往但去拜那牛犊。</a:t>
            </a:r>
          </a:p>
          <a:p>
            <a:pPr marL="0" indent="0">
              <a:buNone/>
            </a:pPr>
            <a:r>
              <a:rPr lang="en-US" altLang="zh-CN" sz="2400" b="1" dirty="0"/>
              <a:t>31</a:t>
            </a:r>
            <a:r>
              <a:rPr lang="zh-CN" altLang="en-US" sz="2400" b="1" dirty="0"/>
              <a:t>耶罗波安在丘坛那里</a:t>
            </a:r>
            <a:r>
              <a:rPr lang="zh-CN" altLang="en-US" sz="2400" b="1" dirty="0">
                <a:solidFill>
                  <a:srgbClr val="FF0000"/>
                </a:solidFill>
              </a:rPr>
              <a:t>建殿</a:t>
            </a:r>
            <a:r>
              <a:rPr lang="zh-CN" altLang="en-US" sz="2400" b="1" dirty="0"/>
              <a:t>，将那不属利未人的</a:t>
            </a:r>
            <a:r>
              <a:rPr lang="zh-CN" altLang="en-US" sz="2400" b="1" dirty="0">
                <a:solidFill>
                  <a:srgbClr val="FF0000"/>
                </a:solidFill>
              </a:rPr>
              <a:t>凡民立为祭司</a:t>
            </a:r>
            <a:r>
              <a:rPr lang="zh-CN" altLang="en-US" sz="2400" b="1" dirty="0"/>
              <a:t>。</a:t>
            </a:r>
          </a:p>
          <a:p>
            <a:pPr marL="0" indent="0">
              <a:buNone/>
            </a:pPr>
            <a:r>
              <a:rPr lang="en-US" altLang="zh-CN" sz="2400" b="1" dirty="0"/>
              <a:t>32</a:t>
            </a:r>
            <a:r>
              <a:rPr lang="zh-CN" altLang="en-US" sz="2400" b="1" dirty="0"/>
              <a:t>耶罗波安</a:t>
            </a:r>
            <a:r>
              <a:rPr lang="zh-CN" altLang="en-US" sz="2400" b="1" dirty="0">
                <a:solidFill>
                  <a:srgbClr val="FF0000"/>
                </a:solidFill>
              </a:rPr>
              <a:t>定八月十五日为节期</a:t>
            </a:r>
            <a:r>
              <a:rPr lang="zh-CN" altLang="en-US" sz="2400" b="1" dirty="0"/>
              <a:t>，</a:t>
            </a:r>
            <a:r>
              <a:rPr lang="zh-CN" altLang="en-US" sz="2400" b="1" dirty="0">
                <a:solidFill>
                  <a:srgbClr val="FF0000"/>
                </a:solidFill>
              </a:rPr>
              <a:t>像</a:t>
            </a:r>
            <a:r>
              <a:rPr lang="zh-CN" altLang="en-US" sz="2400" b="1" dirty="0"/>
              <a:t>在犹大的节期一样，</a:t>
            </a:r>
            <a:r>
              <a:rPr lang="zh-CN" altLang="en-US" sz="2400" b="1" dirty="0">
                <a:solidFill>
                  <a:srgbClr val="FF0000"/>
                </a:solidFill>
              </a:rPr>
              <a:t>自己上坛献祭</a:t>
            </a:r>
            <a:r>
              <a:rPr lang="zh-CN" altLang="en-US" sz="2400" b="1" dirty="0"/>
              <a:t>。他在伯特利也这样</a:t>
            </a:r>
            <a:r>
              <a:rPr lang="zh-CN" altLang="en-US" sz="2400" b="1" dirty="0">
                <a:solidFill>
                  <a:srgbClr val="FF0000"/>
                </a:solidFill>
              </a:rPr>
              <a:t>向他所铸的牛犊献祭</a:t>
            </a:r>
            <a:r>
              <a:rPr lang="zh-CN" altLang="en-US" sz="2400" b="1" dirty="0"/>
              <a:t>，又将立为丘坛的祭司安置在伯特利。</a:t>
            </a:r>
          </a:p>
          <a:p>
            <a:pPr marL="0" indent="0">
              <a:buNone/>
            </a:pPr>
            <a:r>
              <a:rPr lang="en-US" altLang="zh-CN" sz="2400" b="1" dirty="0"/>
              <a:t>33</a:t>
            </a:r>
            <a:r>
              <a:rPr lang="zh-CN" altLang="en-US" sz="2400" b="1" dirty="0"/>
              <a:t>他在八月十五日，就是他私自所定的月日，为以色列人立作节期的日子，在伯特利上坛烧香。</a:t>
            </a:r>
            <a:endParaRPr lang="en-US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113481984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8262"/>
            <a:ext cx="7706458" cy="773723"/>
          </a:xfrm>
        </p:spPr>
        <p:txBody>
          <a:bodyPr>
            <a:normAutofit/>
          </a:bodyPr>
          <a:lstStyle/>
          <a:p>
            <a:pPr algn="ctr"/>
            <a:r>
              <a:rPr lang="zh-CN" altLang="en-US" sz="3600" b="1" dirty="0"/>
              <a:t>列王纪上</a:t>
            </a:r>
            <a:r>
              <a:rPr lang="en-US" altLang="zh-CN" sz="3600" b="1" dirty="0"/>
              <a:t>13</a:t>
            </a:r>
            <a:r>
              <a:rPr lang="zh-CN" altLang="en-US" sz="3600" b="1" dirty="0"/>
              <a:t>章</a:t>
            </a:r>
            <a:endParaRPr lang="en-US" altLang="en-US" sz="3600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091" y="931985"/>
            <a:ext cx="8827477" cy="5767753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altLang="zh-CN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那时，有一个神人</a:t>
            </a:r>
            <a:r>
              <a:rPr lang="zh-CN" altLang="en-US" sz="25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奉耶和华的命从犹大</a:t>
            </a:r>
            <a:r>
              <a:rPr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来到伯特利。耶罗波安正站在坛旁要烧香。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2</a:t>
            </a:r>
            <a:r>
              <a:rPr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神人奉耶和华的命向坛呼叫，说，坛哪，坛哪。耶和华如此说，大卫家里必生一个儿子，名叫约西亚，他必将丘坛的祭司，就是在你上面烧香的，杀在你上面，人的骨头也必烧在你上面。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3</a:t>
            </a:r>
            <a:r>
              <a:rPr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当日，</a:t>
            </a:r>
            <a:r>
              <a:rPr lang="zh-CN" altLang="en-US" sz="25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神人设个预兆</a:t>
            </a:r>
            <a:r>
              <a:rPr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，说，这坛必破裂，坛上的灰必倾撒，这是耶和华说的预兆。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4</a:t>
            </a:r>
            <a:r>
              <a:rPr lang="zh-CN" altLang="en-US" sz="2500" b="1" dirty="0">
                <a:latin typeface="SimSun" panose="02010600030101010101" pitchFamily="2" charset="-122"/>
                <a:ea typeface="SimSun" panose="02010600030101010101" pitchFamily="2" charset="-122"/>
              </a:rPr>
              <a:t>耶罗波安王听见神人向伯特利的坛所呼叫的话，就从坛上伸手，说，拿住他吧。王</a:t>
            </a:r>
            <a:r>
              <a:rPr lang="zh-CN" altLang="en-US" sz="25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向神人所伸的手就枯干了，不能弯回。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altLang="zh-CN" sz="25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5</a:t>
            </a:r>
            <a:r>
              <a:rPr lang="zh-CN" altLang="en-US" sz="2500" b="1" dirty="0">
                <a:solidFill>
                  <a:srgbClr val="FF0000"/>
                </a:solidFill>
                <a:latin typeface="SimSun" panose="02010600030101010101" pitchFamily="2" charset="-122"/>
                <a:ea typeface="SimSun" panose="02010600030101010101" pitchFamily="2" charset="-122"/>
              </a:rPr>
              <a:t>坛也破裂了，坛上的灰倾撒了，正如神人奉耶和华的命所设的预兆。</a:t>
            </a:r>
            <a:endParaRPr lang="en-US" altLang="en-US" sz="2500" b="1" dirty="0">
              <a:solidFill>
                <a:srgbClr val="FF0000"/>
              </a:solidFill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13206614"/>
      </p:ext>
    </p:extLst>
  </p:cSld>
  <p:clrMapOvr>
    <a:masterClrMapping/>
  </p:clrMapOvr>
  <p:transition spd="slow">
    <p:cover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13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33</a:t>
            </a:r>
            <a:r>
              <a:rPr lang="zh-CN" altLang="en-US" b="1" dirty="0">
                <a:solidFill>
                  <a:srgbClr val="FF0000"/>
                </a:solidFill>
              </a:rPr>
              <a:t>这事以后</a:t>
            </a:r>
            <a:r>
              <a:rPr lang="zh-CN" altLang="en-US" b="1" dirty="0"/>
              <a:t>，耶罗波安</a:t>
            </a:r>
            <a:r>
              <a:rPr lang="zh-CN" altLang="en-US" b="1" dirty="0">
                <a:solidFill>
                  <a:srgbClr val="FF0000"/>
                </a:solidFill>
              </a:rPr>
              <a:t>仍</a:t>
            </a:r>
            <a:r>
              <a:rPr lang="zh-CN" altLang="en-US" b="1" dirty="0"/>
              <a:t>不离开他的恶道，将凡民立为丘坛的祭司。凡愿意的，他都分别为圣，立为丘坛的祭司。</a:t>
            </a:r>
            <a:endParaRPr lang="en-US" altLang="zh-CN" b="1" dirty="0"/>
          </a:p>
          <a:p>
            <a:r>
              <a:rPr lang="en-US" altLang="zh-CN" b="1" dirty="0"/>
              <a:t>34</a:t>
            </a:r>
            <a:r>
              <a:rPr lang="zh-CN" altLang="en-US" b="1" dirty="0"/>
              <a:t>这事叫耶罗波安的家陷在罪里，甚至他的家从地上除灭了。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867187009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9BC5F-80E3-4DF8-87AB-7E6FD33CA09C}"/>
              </a:ext>
            </a:extLst>
          </p:cNvPr>
          <p:cNvSpPr txBox="1"/>
          <p:nvPr/>
        </p:nvSpPr>
        <p:spPr>
          <a:xfrm>
            <a:off x="110168" y="0"/>
            <a:ext cx="8956713" cy="977593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zh-CN" altLang="en-US" b="1" dirty="0"/>
              <a:t>犹    大：</a:t>
            </a:r>
          </a:p>
          <a:p>
            <a:r>
              <a:rPr lang="zh-CN" altLang="en-US" b="1" dirty="0"/>
              <a:t>王名      年期       评语</a:t>
            </a:r>
          </a:p>
          <a:p>
            <a:r>
              <a:rPr lang="zh-CN" altLang="en-US" b="1" dirty="0"/>
              <a:t>罗波安     </a:t>
            </a:r>
            <a:r>
              <a:rPr lang="en-US" altLang="zh-CN" b="1" dirty="0"/>
              <a:t>17        </a:t>
            </a:r>
            <a:r>
              <a:rPr lang="zh-CN" altLang="en-US" b="1" dirty="0"/>
              <a:t>恶多</a:t>
            </a:r>
          </a:p>
          <a:p>
            <a:r>
              <a:rPr lang="zh-CN" altLang="en-US" b="1" dirty="0"/>
              <a:t>亚比央     </a:t>
            </a:r>
            <a:r>
              <a:rPr lang="en-US" altLang="zh-CN" b="1" dirty="0"/>
              <a:t>3          </a:t>
            </a:r>
            <a:r>
              <a:rPr lang="zh-CN" altLang="en-US" b="1" dirty="0"/>
              <a:t>恶多</a:t>
            </a:r>
          </a:p>
          <a:p>
            <a:r>
              <a:rPr lang="zh-CN" altLang="en-US" b="1" dirty="0"/>
              <a:t>亚撒         </a:t>
            </a:r>
            <a:r>
              <a:rPr lang="en-US" altLang="zh-CN" b="1" dirty="0"/>
              <a:t>41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约沙法     </a:t>
            </a:r>
            <a:r>
              <a:rPr lang="en-US" altLang="zh-CN" b="1" dirty="0"/>
              <a:t>25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约兰          </a:t>
            </a:r>
            <a:r>
              <a:rPr lang="en-US" altLang="zh-CN" b="1" dirty="0"/>
              <a:t>8         </a:t>
            </a:r>
            <a:r>
              <a:rPr lang="zh-CN" altLang="en-US" b="1" dirty="0"/>
              <a:t>恶</a:t>
            </a:r>
            <a:r>
              <a:rPr lang="en-US" altLang="zh-CN" b="1" dirty="0"/>
              <a:t>(</a:t>
            </a:r>
            <a:r>
              <a:rPr lang="zh-CN" altLang="en-US" b="1" dirty="0"/>
              <a:t>娶亚哈的女儿亚他利雅）</a:t>
            </a:r>
          </a:p>
          <a:p>
            <a:r>
              <a:rPr lang="zh-CN" altLang="en-US" b="1" dirty="0"/>
              <a:t>亚哈谢     </a:t>
            </a:r>
            <a:r>
              <a:rPr lang="en-US" altLang="zh-CN" b="1" dirty="0"/>
              <a:t>1          </a:t>
            </a:r>
            <a:r>
              <a:rPr lang="zh-CN" altLang="en-US" b="1" dirty="0"/>
              <a:t>恶</a:t>
            </a:r>
            <a:r>
              <a:rPr lang="en-US" altLang="zh-CN" b="1" dirty="0"/>
              <a:t>(</a:t>
            </a:r>
            <a:r>
              <a:rPr lang="zh-CN" altLang="en-US" b="1" dirty="0"/>
              <a:t>被杀）</a:t>
            </a:r>
          </a:p>
          <a:p>
            <a:r>
              <a:rPr lang="en-US" altLang="zh-CN" b="1" dirty="0"/>
              <a:t>(</a:t>
            </a:r>
            <a:r>
              <a:rPr lang="zh-CN" altLang="en-US" b="1" dirty="0"/>
              <a:t>母亲是亚他利雅）  </a:t>
            </a:r>
            <a:r>
              <a:rPr lang="en-US" altLang="zh-CN" b="1" dirty="0"/>
              <a:t>6</a:t>
            </a:r>
            <a:r>
              <a:rPr lang="zh-CN" altLang="en-US" b="1" dirty="0"/>
              <a:t>年</a:t>
            </a:r>
            <a:r>
              <a:rPr lang="en-US" altLang="zh-CN" b="1" dirty="0"/>
              <a:t>     </a:t>
            </a:r>
            <a:r>
              <a:rPr lang="zh-CN" altLang="en-US" b="1" dirty="0"/>
              <a:t>极恶</a:t>
            </a:r>
          </a:p>
          <a:p>
            <a:r>
              <a:rPr lang="zh-CN" altLang="en-US" b="1" dirty="0"/>
              <a:t>约阿施     </a:t>
            </a:r>
            <a:r>
              <a:rPr lang="en-US" altLang="zh-CN" b="1" dirty="0"/>
              <a:t>40        </a:t>
            </a:r>
            <a:r>
              <a:rPr lang="zh-CN" altLang="en-US" b="1" dirty="0">
                <a:solidFill>
                  <a:srgbClr val="FF0000"/>
                </a:solidFill>
              </a:rPr>
              <a:t>善多</a:t>
            </a:r>
            <a:r>
              <a:rPr lang="zh-CN" altLang="en-US" b="1" dirty="0"/>
              <a:t>（被杀）</a:t>
            </a:r>
          </a:p>
          <a:p>
            <a:r>
              <a:rPr lang="zh-CN" altLang="en-US" b="1" dirty="0"/>
              <a:t>亚玛谢     </a:t>
            </a:r>
            <a:r>
              <a:rPr lang="en-US" altLang="zh-CN" b="1" dirty="0"/>
              <a:t>29        </a:t>
            </a:r>
            <a:r>
              <a:rPr lang="zh-CN" altLang="en-US" b="1" dirty="0">
                <a:solidFill>
                  <a:srgbClr val="FF0000"/>
                </a:solidFill>
              </a:rPr>
              <a:t>善多</a:t>
            </a:r>
            <a:r>
              <a:rPr lang="zh-CN" altLang="en-US" b="1" dirty="0"/>
              <a:t>（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  <a:endParaRPr lang="zh-CN" altLang="en-US" b="1" dirty="0"/>
          </a:p>
          <a:p>
            <a:r>
              <a:rPr lang="zh-CN" altLang="en-US" b="1" dirty="0"/>
              <a:t>乌西雅     </a:t>
            </a:r>
            <a:r>
              <a:rPr lang="en-US" altLang="zh-CN" b="1" dirty="0"/>
              <a:t>52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  <a:r>
              <a:rPr lang="zh-CN" altLang="en-US" b="1" dirty="0"/>
              <a:t> </a:t>
            </a:r>
          </a:p>
          <a:p>
            <a:r>
              <a:rPr lang="zh-CN" altLang="en-US" b="1" dirty="0"/>
              <a:t>约坦         </a:t>
            </a:r>
            <a:r>
              <a:rPr lang="en-US" altLang="zh-CN" b="1" dirty="0"/>
              <a:t>16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亚哈斯     </a:t>
            </a:r>
            <a:r>
              <a:rPr lang="en-US" altLang="zh-CN" b="1" dirty="0"/>
              <a:t>16        </a:t>
            </a:r>
            <a:r>
              <a:rPr lang="zh-CN" altLang="en-US" b="1" dirty="0"/>
              <a:t>坏</a:t>
            </a:r>
            <a:r>
              <a:rPr lang="en-US" altLang="zh-CN" b="1" dirty="0"/>
              <a:t>		</a:t>
            </a:r>
            <a:r>
              <a:rPr lang="zh-CN" altLang="en-US" b="1" dirty="0"/>
              <a:t> </a:t>
            </a:r>
            <a:r>
              <a:rPr lang="en-US" altLang="zh-CN" b="1" dirty="0"/>
              <a:t>(</a:t>
            </a:r>
            <a:r>
              <a:rPr lang="zh-CN" altLang="en-US" b="1" dirty="0"/>
              <a:t>使他的儿子经火</a:t>
            </a:r>
            <a:r>
              <a:rPr lang="en-US" altLang="zh-CN" b="1" dirty="0"/>
              <a:t>, </a:t>
            </a:r>
          </a:p>
          <a:p>
            <a:r>
              <a:rPr lang="en-US" altLang="zh-CN" b="1" dirty="0"/>
              <a:t>	</a:t>
            </a:r>
            <a:r>
              <a:rPr lang="zh-CN" altLang="en-US" b="1" dirty="0"/>
              <a:t>挪移耶和华的坛</a:t>
            </a:r>
            <a:r>
              <a:rPr lang="en-US" altLang="zh-CN" b="1" dirty="0"/>
              <a:t>,</a:t>
            </a:r>
            <a:r>
              <a:rPr lang="zh-CN" altLang="en-US" b="1" dirty="0"/>
              <a:t>建筑一座大马色坛）</a:t>
            </a:r>
          </a:p>
          <a:p>
            <a:r>
              <a:rPr lang="zh-CN" altLang="en-US" b="1" dirty="0"/>
              <a:t>希西家    </a:t>
            </a:r>
            <a:r>
              <a:rPr lang="en-US" altLang="zh-CN" b="1" dirty="0"/>
              <a:t>29             </a:t>
            </a:r>
            <a:r>
              <a:rPr lang="zh-CN" altLang="en-US" b="1" dirty="0">
                <a:solidFill>
                  <a:srgbClr val="FF0000"/>
                </a:solidFill>
              </a:rPr>
              <a:t>最善</a:t>
            </a:r>
          </a:p>
          <a:p>
            <a:r>
              <a:rPr lang="zh-CN" altLang="en-US" b="1" dirty="0"/>
              <a:t>玛拿西    </a:t>
            </a:r>
            <a:r>
              <a:rPr lang="en-US" altLang="zh-CN" b="1" dirty="0"/>
              <a:t>55             </a:t>
            </a:r>
            <a:r>
              <a:rPr lang="zh-CN" altLang="en-US" b="1" dirty="0"/>
              <a:t>最恶</a:t>
            </a:r>
          </a:p>
          <a:p>
            <a:r>
              <a:rPr lang="zh-CN" altLang="en-US" b="1" dirty="0"/>
              <a:t>亚们         </a:t>
            </a:r>
            <a:r>
              <a:rPr lang="en-US" altLang="zh-CN" b="1" dirty="0"/>
              <a:t>2               </a:t>
            </a:r>
            <a:r>
              <a:rPr lang="zh-CN" altLang="en-US" b="1" dirty="0"/>
              <a:t>最恶</a:t>
            </a:r>
          </a:p>
          <a:p>
            <a:r>
              <a:rPr lang="zh-CN" altLang="en-US" b="1" dirty="0"/>
              <a:t>约西亚    </a:t>
            </a:r>
            <a:r>
              <a:rPr lang="en-US" altLang="zh-CN" b="1" dirty="0"/>
              <a:t>31             </a:t>
            </a:r>
            <a:r>
              <a:rPr lang="zh-CN" altLang="en-US" b="1" dirty="0">
                <a:solidFill>
                  <a:srgbClr val="FF0000"/>
                </a:solidFill>
              </a:rPr>
              <a:t>最善</a:t>
            </a:r>
          </a:p>
          <a:p>
            <a:r>
              <a:rPr lang="zh-CN" altLang="en-US" b="1" dirty="0"/>
              <a:t>约哈斯    三个月    恶</a:t>
            </a:r>
          </a:p>
          <a:p>
            <a:r>
              <a:rPr lang="zh-CN" altLang="en-US" b="1" dirty="0"/>
              <a:t>约雅敬    </a:t>
            </a:r>
            <a:r>
              <a:rPr lang="en-US" altLang="zh-CN" b="1" dirty="0"/>
              <a:t>11             </a:t>
            </a:r>
            <a:r>
              <a:rPr lang="zh-CN" altLang="en-US" b="1" dirty="0"/>
              <a:t>坏</a:t>
            </a:r>
          </a:p>
          <a:p>
            <a:r>
              <a:rPr lang="zh-CN" altLang="en-US" b="1" dirty="0"/>
              <a:t>约雅斤    三个月    恶</a:t>
            </a:r>
          </a:p>
          <a:p>
            <a:r>
              <a:rPr lang="zh-CN" altLang="en-US" b="1" dirty="0"/>
              <a:t>西底家     </a:t>
            </a:r>
            <a:r>
              <a:rPr lang="en-US" altLang="zh-CN" b="1" dirty="0"/>
              <a:t>11            </a:t>
            </a:r>
            <a:r>
              <a:rPr lang="zh-CN" altLang="en-US" b="1" dirty="0"/>
              <a:t>恶</a:t>
            </a:r>
          </a:p>
          <a:p>
            <a:r>
              <a:rPr lang="en-US" altLang="zh-CN" b="1" dirty="0"/>
              <a:t> </a:t>
            </a:r>
            <a:r>
              <a:rPr lang="zh-CN" altLang="en-US" b="1" dirty="0"/>
              <a:t>一朝</a:t>
            </a:r>
            <a:r>
              <a:rPr lang="en-US" altLang="zh-CN" b="1" dirty="0"/>
              <a:t>19</a:t>
            </a:r>
            <a:r>
              <a:rPr lang="zh-CN" altLang="en-US" b="1" dirty="0"/>
              <a:t>王 共</a:t>
            </a:r>
            <a:r>
              <a:rPr lang="en-US" altLang="zh-CN" b="1" dirty="0"/>
              <a:t>	393</a:t>
            </a:r>
            <a:r>
              <a:rPr lang="zh-CN" altLang="en-US" b="1" dirty="0"/>
              <a:t>年</a:t>
            </a:r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b="1" dirty="0"/>
              <a:t>以  色  列：</a:t>
            </a:r>
          </a:p>
          <a:p>
            <a:r>
              <a:rPr lang="zh-CN" altLang="en-US" b="1" dirty="0"/>
              <a:t>以色列：</a:t>
            </a:r>
            <a:endParaRPr lang="en-US" altLang="zh-CN" b="1" dirty="0"/>
          </a:p>
          <a:p>
            <a:r>
              <a:rPr lang="zh-CN" altLang="en-US" b="1" dirty="0"/>
              <a:t>王名           年期    评语</a:t>
            </a:r>
          </a:p>
          <a:p>
            <a:r>
              <a:rPr lang="zh-CN" altLang="en-US" b="1" dirty="0"/>
              <a:t>耶罗波安   </a:t>
            </a:r>
            <a:r>
              <a:rPr lang="en-US" altLang="zh-CN" b="1" dirty="0"/>
              <a:t>22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拿答            </a:t>
            </a:r>
            <a:r>
              <a:rPr lang="en-US" altLang="zh-CN" b="1" dirty="0"/>
              <a:t>2 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>
                <a:solidFill>
                  <a:schemeClr val="accent1"/>
                </a:solidFill>
              </a:rPr>
              <a:t>巴沙            </a:t>
            </a:r>
            <a:r>
              <a:rPr lang="en-US" altLang="zh-CN" b="1" dirty="0">
                <a:solidFill>
                  <a:schemeClr val="accent1"/>
                </a:solidFill>
              </a:rPr>
              <a:t>24        </a:t>
            </a:r>
            <a:r>
              <a:rPr lang="zh-CN" altLang="en-US" b="1" dirty="0">
                <a:solidFill>
                  <a:schemeClr val="accent1"/>
                </a:solidFill>
              </a:rPr>
              <a:t>恶</a:t>
            </a:r>
          </a:p>
          <a:p>
            <a:r>
              <a:rPr lang="zh-CN" altLang="en-US" b="1" dirty="0">
                <a:solidFill>
                  <a:schemeClr val="accent1"/>
                </a:solidFill>
              </a:rPr>
              <a:t>以拉            </a:t>
            </a:r>
            <a:r>
              <a:rPr lang="en-US" altLang="zh-CN" b="1" dirty="0">
                <a:solidFill>
                  <a:schemeClr val="accent1"/>
                </a:solidFill>
              </a:rPr>
              <a:t>2          </a:t>
            </a:r>
            <a:r>
              <a:rPr lang="zh-CN" altLang="en-US" b="1" dirty="0">
                <a:solidFill>
                  <a:schemeClr val="accent1"/>
                </a:solidFill>
              </a:rPr>
              <a:t>恶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心利            </a:t>
            </a:r>
            <a:r>
              <a:rPr lang="en-US" altLang="zh-CN" b="1" dirty="0">
                <a:solidFill>
                  <a:srgbClr val="FF0000"/>
                </a:solidFill>
              </a:rPr>
              <a:t>7</a:t>
            </a:r>
            <a:r>
              <a:rPr lang="zh-CN" altLang="en-US" b="1" dirty="0">
                <a:solidFill>
                  <a:srgbClr val="FF0000"/>
                </a:solidFill>
              </a:rPr>
              <a:t>天      恶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暗利            </a:t>
            </a:r>
            <a:r>
              <a:rPr lang="en-US" altLang="zh-CN" b="1" dirty="0">
                <a:solidFill>
                  <a:srgbClr val="00B050"/>
                </a:solidFill>
              </a:rPr>
              <a:t>12        </a:t>
            </a:r>
            <a:r>
              <a:rPr lang="zh-CN" altLang="en-US" b="1" dirty="0">
                <a:solidFill>
                  <a:srgbClr val="00B050"/>
                </a:solidFill>
              </a:rPr>
              <a:t>特别恶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亚哈            </a:t>
            </a:r>
            <a:r>
              <a:rPr lang="en-US" altLang="zh-CN" b="1" dirty="0">
                <a:solidFill>
                  <a:srgbClr val="00B050"/>
                </a:solidFill>
              </a:rPr>
              <a:t>22        </a:t>
            </a:r>
            <a:r>
              <a:rPr lang="zh-CN" altLang="en-US" b="1" dirty="0">
                <a:solidFill>
                  <a:srgbClr val="00B050"/>
                </a:solidFill>
              </a:rPr>
              <a:t>最恶（事奉敬拜巴力）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亚哈谢        </a:t>
            </a:r>
            <a:r>
              <a:rPr lang="en-US" altLang="zh-CN" b="1" dirty="0">
                <a:solidFill>
                  <a:srgbClr val="00B050"/>
                </a:solidFill>
              </a:rPr>
              <a:t>2          </a:t>
            </a:r>
            <a:r>
              <a:rPr lang="zh-CN" altLang="en-US" b="1" dirty="0">
                <a:solidFill>
                  <a:srgbClr val="00B050"/>
                </a:solidFill>
              </a:rPr>
              <a:t>恶（事奉敬拜巴力）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约兰            </a:t>
            </a:r>
            <a:r>
              <a:rPr lang="en-US" altLang="zh-CN" b="1" dirty="0">
                <a:solidFill>
                  <a:srgbClr val="00B050"/>
                </a:solidFill>
              </a:rPr>
              <a:t>12        </a:t>
            </a:r>
            <a:r>
              <a:rPr lang="zh-CN" altLang="en-US" b="1" dirty="0">
                <a:solidFill>
                  <a:srgbClr val="00B050"/>
                </a:solidFill>
              </a:rPr>
              <a:t>恶多</a:t>
            </a:r>
            <a:r>
              <a:rPr lang="en-US" altLang="zh-CN" b="1" dirty="0">
                <a:solidFill>
                  <a:srgbClr val="00B050"/>
                </a:solidFill>
              </a:rPr>
              <a:t>(</a:t>
            </a:r>
            <a:r>
              <a:rPr lang="zh-CN" altLang="en-US" b="1" dirty="0">
                <a:solidFill>
                  <a:srgbClr val="00B050"/>
                </a:solidFill>
              </a:rPr>
              <a:t>约兰是亚哈谢 的兄弟</a:t>
            </a:r>
            <a:r>
              <a:rPr lang="en-US" altLang="zh-CN" b="1" dirty="0">
                <a:solidFill>
                  <a:srgbClr val="00B050"/>
                </a:solidFill>
              </a:rPr>
              <a:t>,</a:t>
            </a:r>
            <a:endParaRPr lang="zh-CN" altLang="en-US" b="1" dirty="0">
              <a:solidFill>
                <a:srgbClr val="00B050"/>
              </a:solidFill>
            </a:endParaRPr>
          </a:p>
          <a:p>
            <a:r>
              <a:rPr lang="zh-CN" altLang="en-US" b="1" dirty="0">
                <a:solidFill>
                  <a:srgbClr val="00B050"/>
                </a:solidFill>
              </a:rPr>
              <a:t>		                除掉他父所造巴力的柱像</a:t>
            </a:r>
            <a:r>
              <a:rPr lang="en-US" altLang="zh-CN" b="1" dirty="0">
                <a:solidFill>
                  <a:srgbClr val="00B050"/>
                </a:solidFill>
              </a:rPr>
              <a:t>)</a:t>
            </a:r>
            <a:endParaRPr lang="zh-CN" altLang="en-US" b="1" dirty="0">
              <a:solidFill>
                <a:srgbClr val="00B050"/>
              </a:solidFill>
            </a:endParaRPr>
          </a:p>
          <a:p>
            <a:r>
              <a:rPr lang="zh-CN" altLang="en-US" b="1" dirty="0"/>
              <a:t>耶户             </a:t>
            </a:r>
            <a:r>
              <a:rPr lang="en-US" altLang="zh-CN" b="1" dirty="0"/>
              <a:t>28        </a:t>
            </a:r>
            <a:r>
              <a:rPr lang="zh-CN" altLang="en-US" b="1" dirty="0"/>
              <a:t>恶多 （杀约兰，亚哈谢，</a:t>
            </a:r>
            <a:r>
              <a:rPr lang="en-US" altLang="zh-CN" b="1" dirty="0"/>
              <a:t>				    </a:t>
            </a:r>
            <a:r>
              <a:rPr lang="zh-CN" altLang="en-US" b="1" dirty="0"/>
              <a:t>耶洗别</a:t>
            </a:r>
            <a:r>
              <a:rPr lang="en-US" altLang="zh-CN" b="1" dirty="0"/>
              <a:t>,</a:t>
            </a:r>
            <a:r>
              <a:rPr lang="zh-CN" altLang="en-US" b="1" dirty="0"/>
              <a:t>在以色列中灭了巴力</a:t>
            </a:r>
            <a:r>
              <a:rPr lang="en-US" altLang="zh-CN" b="1" dirty="0"/>
              <a:t>)</a:t>
            </a:r>
            <a:endParaRPr lang="zh-CN" altLang="en-US" b="1" dirty="0"/>
          </a:p>
          <a:p>
            <a:r>
              <a:rPr lang="zh-CN" altLang="en-US" b="1" dirty="0"/>
              <a:t>约哈斯         </a:t>
            </a:r>
            <a:r>
              <a:rPr lang="en-US" altLang="zh-CN" b="1" dirty="0"/>
              <a:t>17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约阿施         </a:t>
            </a:r>
            <a:r>
              <a:rPr lang="en-US" altLang="zh-CN" b="1" dirty="0"/>
              <a:t>16         </a:t>
            </a:r>
            <a:r>
              <a:rPr lang="zh-CN" altLang="en-US" b="1" dirty="0"/>
              <a:t>恶（以利沙死）</a:t>
            </a:r>
          </a:p>
          <a:p>
            <a:r>
              <a:rPr lang="zh-CN" altLang="en-US" b="1" dirty="0"/>
              <a:t>耶罗波安第二</a:t>
            </a:r>
            <a:r>
              <a:rPr lang="en-US" altLang="zh-CN" b="1" dirty="0"/>
              <a:t>41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撒迦利雅     半年     恶（被杀）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沙龙              一个月       恶（被杀）</a:t>
            </a:r>
          </a:p>
          <a:p>
            <a:r>
              <a:rPr lang="zh-CN" altLang="en-US" b="1" dirty="0"/>
              <a:t>米拿现          </a:t>
            </a:r>
            <a:r>
              <a:rPr lang="en-US" altLang="zh-CN" b="1" dirty="0"/>
              <a:t>10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比加辖           </a:t>
            </a:r>
            <a:r>
              <a:rPr lang="en-US" altLang="zh-CN" b="1" dirty="0"/>
              <a:t>2          </a:t>
            </a:r>
            <a:r>
              <a:rPr lang="zh-CN" altLang="en-US" b="1" dirty="0"/>
              <a:t>恶（被杀）</a:t>
            </a:r>
          </a:p>
          <a:p>
            <a:r>
              <a:rPr lang="zh-CN" altLang="en-US" b="1" dirty="0">
                <a:solidFill>
                  <a:srgbClr val="00B0F0"/>
                </a:solidFill>
              </a:rPr>
              <a:t>比加               </a:t>
            </a:r>
            <a:r>
              <a:rPr lang="en-US" altLang="zh-CN" b="1" dirty="0">
                <a:solidFill>
                  <a:srgbClr val="00B0F0"/>
                </a:solidFill>
              </a:rPr>
              <a:t>20        </a:t>
            </a:r>
            <a:r>
              <a:rPr lang="zh-CN" altLang="en-US" b="1" dirty="0">
                <a:solidFill>
                  <a:srgbClr val="00B0F0"/>
                </a:solidFill>
              </a:rPr>
              <a:t>恶（被杀）</a:t>
            </a:r>
          </a:p>
          <a:p>
            <a:r>
              <a:rPr lang="zh-CN" altLang="en-US" b="1" dirty="0"/>
              <a:t>何细亚           </a:t>
            </a:r>
            <a:r>
              <a:rPr lang="en-US" altLang="zh-CN" b="1" dirty="0"/>
              <a:t>9          </a:t>
            </a:r>
            <a:r>
              <a:rPr lang="zh-CN" altLang="en-US" b="1" dirty="0"/>
              <a:t>恶（以色列亡国，被掳）</a:t>
            </a:r>
            <a:endParaRPr lang="en-US" altLang="zh-CN" b="1" dirty="0"/>
          </a:p>
          <a:p>
            <a:r>
              <a:rPr lang="en-US" altLang="zh-CN" b="1" dirty="0"/>
              <a:t>9</a:t>
            </a:r>
            <a:r>
              <a:rPr lang="zh-CN" altLang="en-US" b="1" dirty="0"/>
              <a:t>朝</a:t>
            </a:r>
            <a:r>
              <a:rPr lang="en-US" altLang="zh-CN" b="1" dirty="0"/>
              <a:t>19</a:t>
            </a:r>
            <a:r>
              <a:rPr lang="zh-CN" altLang="en-US" b="1" dirty="0"/>
              <a:t>王 共</a:t>
            </a:r>
            <a:r>
              <a:rPr lang="en-US" altLang="zh-CN" b="1" dirty="0"/>
              <a:t>		241</a:t>
            </a:r>
            <a:r>
              <a:rPr lang="zh-CN" altLang="en-US" b="1" dirty="0"/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2923126836"/>
      </p:ext>
    </p:extLst>
  </p:cSld>
  <p:clrMapOvr>
    <a:masterClrMapping/>
  </p:clrMapOvr>
  <p:transition spd="slow">
    <p:cover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706458" cy="848212"/>
          </a:xfrm>
        </p:spPr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" y="1213339"/>
            <a:ext cx="8335108" cy="5152292"/>
          </a:xfrm>
        </p:spPr>
        <p:txBody>
          <a:bodyPr>
            <a:noAutofit/>
          </a:bodyPr>
          <a:lstStyle/>
          <a:p>
            <a:r>
              <a:rPr lang="en-US" altLang="zh-CN" b="1" dirty="0"/>
              <a:t>30</a:t>
            </a:r>
            <a:r>
              <a:rPr lang="zh-CN" altLang="en-US" b="1" dirty="0"/>
              <a:t>暗利的儿子亚哈行耶和华眼中看为恶的事，比他以前的列王</a:t>
            </a:r>
            <a:r>
              <a:rPr lang="zh-CN" altLang="en-US" b="1" dirty="0">
                <a:solidFill>
                  <a:srgbClr val="FF0000"/>
                </a:solidFill>
              </a:rPr>
              <a:t>更甚</a:t>
            </a:r>
            <a:r>
              <a:rPr lang="zh-CN" altLang="en-US" b="1" dirty="0"/>
              <a:t>，</a:t>
            </a:r>
          </a:p>
          <a:p>
            <a:r>
              <a:rPr lang="en-US" altLang="zh-CN" b="1" dirty="0"/>
              <a:t>31</a:t>
            </a:r>
            <a:r>
              <a:rPr lang="zh-CN" altLang="en-US" b="1" dirty="0">
                <a:solidFill>
                  <a:srgbClr val="FF0000"/>
                </a:solidFill>
              </a:rPr>
              <a:t>犯了尼八的儿子耶罗波安所犯的罪。</a:t>
            </a:r>
            <a:r>
              <a:rPr lang="zh-CN" altLang="en-US" b="1" dirty="0"/>
              <a:t>他还以为轻，又娶了西顿王谒巴力的女儿耶洗别为妻，</a:t>
            </a:r>
            <a:r>
              <a:rPr lang="zh-CN" altLang="en-US" b="1" dirty="0">
                <a:solidFill>
                  <a:srgbClr val="FF0000"/>
                </a:solidFill>
              </a:rPr>
              <a:t>去事奉敬拜巴力，</a:t>
            </a:r>
          </a:p>
          <a:p>
            <a:r>
              <a:rPr lang="en-US" altLang="zh-CN" b="1" dirty="0"/>
              <a:t>32</a:t>
            </a:r>
            <a:r>
              <a:rPr lang="zh-CN" altLang="en-US" b="1" dirty="0"/>
              <a:t>在撒玛利亚</a:t>
            </a:r>
            <a:r>
              <a:rPr lang="zh-CN" altLang="en-US" b="1" dirty="0">
                <a:solidFill>
                  <a:srgbClr val="FF0000"/>
                </a:solidFill>
              </a:rPr>
              <a:t>建造巴力的庙</a:t>
            </a:r>
            <a:r>
              <a:rPr lang="zh-CN" altLang="en-US" b="1" dirty="0"/>
              <a:t>，在庙里</a:t>
            </a:r>
            <a:r>
              <a:rPr lang="zh-CN" altLang="en-US" b="1" dirty="0">
                <a:solidFill>
                  <a:srgbClr val="FF0000"/>
                </a:solidFill>
              </a:rPr>
              <a:t>为巴力筑坛</a:t>
            </a:r>
            <a:r>
              <a:rPr lang="zh-CN" altLang="en-US" b="1" dirty="0"/>
              <a:t>。</a:t>
            </a:r>
          </a:p>
          <a:p>
            <a:r>
              <a:rPr lang="en-US" altLang="zh-CN" b="1" dirty="0"/>
              <a:t>33</a:t>
            </a:r>
            <a:r>
              <a:rPr lang="zh-CN" altLang="en-US" b="1" dirty="0"/>
              <a:t>亚哈又作</a:t>
            </a:r>
            <a:r>
              <a:rPr lang="zh-CN" altLang="en-US" b="1" dirty="0">
                <a:solidFill>
                  <a:srgbClr val="FF0000"/>
                </a:solidFill>
              </a:rPr>
              <a:t>亚舍拉</a:t>
            </a:r>
            <a:r>
              <a:rPr lang="zh-CN" altLang="en-US" b="1" dirty="0"/>
              <a:t>，他所行的惹耶和华以色列神的怒气，比他以前的以色列诸王更甚。</a:t>
            </a:r>
          </a:p>
          <a:p>
            <a:r>
              <a:rPr lang="en-US" altLang="zh-CN" b="1" dirty="0"/>
              <a:t>34</a:t>
            </a:r>
            <a:r>
              <a:rPr lang="zh-CN" altLang="en-US" b="1" dirty="0">
                <a:solidFill>
                  <a:srgbClr val="FF0000"/>
                </a:solidFill>
              </a:rPr>
              <a:t>亚哈在位</a:t>
            </a:r>
            <a:r>
              <a:rPr lang="zh-CN" altLang="en-US" b="1" dirty="0"/>
              <a:t>的时候，有伯特利人希伊勒重修耶利哥城。立根基的时候，丧了长子亚比兰。安门的时候，丧了幼子西割，正如耶和华借嫩的儿子约书亚所说的话。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819971380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40675" y="1597446"/>
            <a:ext cx="7921127" cy="3415228"/>
          </a:xfrm>
        </p:spPr>
        <p:txBody>
          <a:bodyPr/>
          <a:lstStyle/>
          <a:p>
            <a:r>
              <a:rPr lang="zh-CN" altLang="en-US" b="1" dirty="0"/>
              <a:t>亚舍拉：也被翻成</a:t>
            </a:r>
            <a:r>
              <a:rPr lang="zh-TW" altLang="en-US" b="1" dirty="0"/>
              <a:t>亞斯她錄（英語：</a:t>
            </a:r>
            <a:r>
              <a:rPr lang="en-US" altLang="zh-TW" b="1" dirty="0"/>
              <a:t>Astaroth</a:t>
            </a:r>
            <a:r>
              <a:rPr lang="zh-TW" altLang="en-US" b="1" dirty="0"/>
              <a:t>）</a:t>
            </a:r>
            <a:endParaRPr lang="en-US" altLang="zh-TW" b="1" dirty="0"/>
          </a:p>
          <a:p>
            <a:r>
              <a:rPr lang="zh-CN" altLang="en-US" b="1" dirty="0"/>
              <a:t>巴力是男神，亚舍拉是女神</a:t>
            </a:r>
            <a:endParaRPr lang="en-US" altLang="zh-CN" b="1" dirty="0"/>
          </a:p>
          <a:p>
            <a:r>
              <a:rPr lang="zh-CN" altLang="en-US" b="1" dirty="0"/>
              <a:t>巴力崇拜仪式是非常淫乱的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3294064428"/>
      </p:ext>
    </p:extLst>
  </p:cSld>
  <p:clrMapOvr>
    <a:masterClrMapping/>
  </p:clrMapOvr>
  <p:transition spd="slow">
    <p:cover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706458" cy="848212"/>
          </a:xfrm>
        </p:spPr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16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523" y="1213339"/>
            <a:ext cx="8335108" cy="5152292"/>
          </a:xfrm>
        </p:spPr>
        <p:txBody>
          <a:bodyPr>
            <a:noAutofit/>
          </a:bodyPr>
          <a:lstStyle/>
          <a:p>
            <a:r>
              <a:rPr lang="en-US" altLang="zh-CN" b="1" dirty="0"/>
              <a:t>30</a:t>
            </a:r>
            <a:r>
              <a:rPr lang="zh-CN" altLang="en-US" b="1" dirty="0"/>
              <a:t>暗利的儿子亚哈行耶和华眼中看为恶的事，比他以前的列王</a:t>
            </a:r>
            <a:r>
              <a:rPr lang="zh-CN" altLang="en-US" b="1" dirty="0">
                <a:solidFill>
                  <a:srgbClr val="FF0000"/>
                </a:solidFill>
              </a:rPr>
              <a:t>更甚</a:t>
            </a:r>
            <a:r>
              <a:rPr lang="zh-CN" altLang="en-US" b="1" dirty="0"/>
              <a:t>，</a:t>
            </a:r>
          </a:p>
          <a:p>
            <a:r>
              <a:rPr lang="en-US" altLang="zh-CN" b="1" dirty="0"/>
              <a:t>31</a:t>
            </a:r>
            <a:r>
              <a:rPr lang="zh-CN" altLang="en-US" b="1" dirty="0">
                <a:solidFill>
                  <a:srgbClr val="FF0000"/>
                </a:solidFill>
              </a:rPr>
              <a:t>犯了尼八的儿子耶罗波安所犯的罪。</a:t>
            </a:r>
            <a:r>
              <a:rPr lang="zh-CN" altLang="en-US" b="1" dirty="0"/>
              <a:t>他还以为轻，又娶了西顿王谒巴力的女儿耶洗别为妻，</a:t>
            </a:r>
            <a:r>
              <a:rPr lang="zh-CN" altLang="en-US" b="1" dirty="0">
                <a:solidFill>
                  <a:srgbClr val="FF0000"/>
                </a:solidFill>
              </a:rPr>
              <a:t>去事奉敬拜巴力，</a:t>
            </a:r>
          </a:p>
          <a:p>
            <a:r>
              <a:rPr lang="en-US" altLang="zh-CN" b="1" dirty="0"/>
              <a:t>32</a:t>
            </a:r>
            <a:r>
              <a:rPr lang="zh-CN" altLang="en-US" b="1" dirty="0"/>
              <a:t>在撒玛利亚</a:t>
            </a:r>
            <a:r>
              <a:rPr lang="zh-CN" altLang="en-US" b="1" dirty="0">
                <a:solidFill>
                  <a:srgbClr val="FF0000"/>
                </a:solidFill>
              </a:rPr>
              <a:t>建造巴力的庙</a:t>
            </a:r>
            <a:r>
              <a:rPr lang="zh-CN" altLang="en-US" b="1" dirty="0"/>
              <a:t>，在庙里</a:t>
            </a:r>
            <a:r>
              <a:rPr lang="zh-CN" altLang="en-US" b="1" dirty="0">
                <a:solidFill>
                  <a:srgbClr val="FF0000"/>
                </a:solidFill>
              </a:rPr>
              <a:t>为巴力筑坛</a:t>
            </a:r>
            <a:r>
              <a:rPr lang="zh-CN" altLang="en-US" b="1" dirty="0"/>
              <a:t>。</a:t>
            </a:r>
          </a:p>
          <a:p>
            <a:r>
              <a:rPr lang="en-US" altLang="zh-CN" b="1" dirty="0"/>
              <a:t>33</a:t>
            </a:r>
            <a:r>
              <a:rPr lang="zh-CN" altLang="en-US" b="1" dirty="0"/>
              <a:t>亚哈又作</a:t>
            </a:r>
            <a:r>
              <a:rPr lang="zh-CN" altLang="en-US" b="1" dirty="0">
                <a:solidFill>
                  <a:srgbClr val="FF0000"/>
                </a:solidFill>
              </a:rPr>
              <a:t>亚舍拉</a:t>
            </a:r>
            <a:r>
              <a:rPr lang="zh-CN" altLang="en-US" b="1" dirty="0"/>
              <a:t>，他所行的惹耶和华以色列神的怒气，比他以前的以色列诸王更甚。</a:t>
            </a:r>
          </a:p>
          <a:p>
            <a:r>
              <a:rPr lang="en-US" altLang="zh-CN" b="1" dirty="0"/>
              <a:t>34</a:t>
            </a:r>
            <a:r>
              <a:rPr lang="zh-CN" altLang="en-US" b="1" dirty="0">
                <a:solidFill>
                  <a:srgbClr val="FF0000"/>
                </a:solidFill>
              </a:rPr>
              <a:t>亚哈在位</a:t>
            </a:r>
            <a:r>
              <a:rPr lang="zh-CN" altLang="en-US" b="1" dirty="0"/>
              <a:t>的时候，有伯特利人希伊勒重修耶利哥城。立根基的时候，丧了长子亚比兰。安门的时候，丧了幼子西割，正如耶和华借嫩的儿子约书亚所说的话。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333468900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约书亚记</a:t>
            </a:r>
            <a:r>
              <a:rPr lang="en-US" altLang="zh-CN" b="1" dirty="0"/>
              <a:t>6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CN" altLang="en-US" sz="3200" b="1" dirty="0"/>
              <a:t>当时，约书亚叫众人起誓说，有兴起重修这耶利哥城的人，当在耶和华面前受咒诅。他立根基的时候，必丧长子，安门的时候，必丧幼子。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673338305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CBD03-CB2D-4CFE-82F0-CD7B1573D5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439614"/>
            <a:ext cx="8528538" cy="611944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耶利米书</a:t>
            </a:r>
            <a:r>
              <a:rPr lang="en-US" altLang="zh-CN" b="1" dirty="0"/>
              <a:t>52</a:t>
            </a:r>
            <a:r>
              <a:rPr lang="zh-CN" altLang="en-US" b="1" dirty="0"/>
              <a:t>章</a:t>
            </a:r>
            <a:endParaRPr lang="en-US" altLang="zh-CN" b="1" dirty="0"/>
          </a:p>
          <a:p>
            <a:r>
              <a:rPr lang="en-US" altLang="zh-CN" b="1" dirty="0"/>
              <a:t>31</a:t>
            </a:r>
            <a:r>
              <a:rPr lang="zh-CN" altLang="en-US" b="1" dirty="0"/>
              <a:t>犹大王约雅斤被掳后三十七年，巴比伦王以未米罗达元年十二月二十五日，使犹大王约雅斤抬头，提他出监，</a:t>
            </a:r>
          </a:p>
          <a:p>
            <a:r>
              <a:rPr lang="en-US" altLang="zh-CN" b="1" dirty="0"/>
              <a:t>32</a:t>
            </a:r>
            <a:r>
              <a:rPr lang="zh-CN" altLang="en-US" b="1" dirty="0"/>
              <a:t>又对他说恩言，使他的位高过与他一同在巴比伦众王的位，</a:t>
            </a:r>
          </a:p>
          <a:p>
            <a:r>
              <a:rPr lang="en-US" altLang="zh-CN" b="1" dirty="0"/>
              <a:t>33</a:t>
            </a:r>
            <a:r>
              <a:rPr lang="zh-CN" altLang="en-US" b="1" dirty="0"/>
              <a:t>给他脱了囚服。他终身在巴比伦王面前吃饭。</a:t>
            </a:r>
          </a:p>
          <a:p>
            <a:r>
              <a:rPr lang="en-US" altLang="zh-CN" b="1" dirty="0"/>
              <a:t>34</a:t>
            </a:r>
            <a:r>
              <a:rPr lang="zh-CN" altLang="en-US" b="1" dirty="0"/>
              <a:t>巴比伦王赐他所需用的食物，日日赐他一分，终身是这样，直到他死的日子。</a:t>
            </a:r>
          </a:p>
          <a:p>
            <a:pPr marL="0" indent="0">
              <a:buNone/>
            </a:pPr>
            <a:endParaRPr lang="en-US" altLang="zh-CN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zh-CN" altLang="en-US" b="1" dirty="0">
                <a:solidFill>
                  <a:srgbClr val="FF0000"/>
                </a:solidFill>
              </a:rPr>
              <a:t>列王纪下</a:t>
            </a:r>
            <a:r>
              <a:rPr lang="en-US" altLang="zh-CN" b="1" dirty="0"/>
              <a:t>25</a:t>
            </a:r>
            <a:r>
              <a:rPr lang="zh-CN" altLang="en-US" b="1" dirty="0"/>
              <a:t>章</a:t>
            </a:r>
            <a:endParaRPr lang="en-US" altLang="zh-CN" b="1" dirty="0"/>
          </a:p>
          <a:p>
            <a:r>
              <a:rPr lang="en-US" altLang="zh-CN" b="1" dirty="0"/>
              <a:t>27</a:t>
            </a:r>
            <a:r>
              <a:rPr lang="zh-CN" altLang="en-US" b="1" dirty="0"/>
              <a:t>犹大王约雅斤被掳后三十七年，巴比伦王以未米罗达元年十二月二十七日，使犹大王约雅斤抬头，提他出监。</a:t>
            </a:r>
          </a:p>
          <a:p>
            <a:r>
              <a:rPr lang="en-US" altLang="zh-CN" b="1" dirty="0"/>
              <a:t>28</a:t>
            </a:r>
            <a:r>
              <a:rPr lang="zh-CN" altLang="en-US" b="1" dirty="0"/>
              <a:t>又对他说恩言，使他的位高过与他一同在巴比伦众王的位，</a:t>
            </a:r>
          </a:p>
          <a:p>
            <a:r>
              <a:rPr lang="en-US" altLang="zh-CN" b="1" dirty="0"/>
              <a:t>29</a:t>
            </a:r>
            <a:r>
              <a:rPr lang="zh-CN" altLang="en-US" b="1" dirty="0"/>
              <a:t>给他脱了囚服。他终身常在巴比伦王面前吃饭。</a:t>
            </a:r>
          </a:p>
          <a:p>
            <a:r>
              <a:rPr lang="en-US" altLang="zh-CN" b="1" dirty="0"/>
              <a:t>30</a:t>
            </a:r>
            <a:r>
              <a:rPr lang="zh-CN" altLang="en-US" b="1" dirty="0"/>
              <a:t>王赐他所需用的食物，日日赐他一分，终身都是这样。</a:t>
            </a:r>
            <a:endParaRPr lang="en-US" altLang="zh-CN" b="1" dirty="0"/>
          </a:p>
          <a:p>
            <a:endParaRPr lang="en-US" altLang="zh-CN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7066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C80056BA-9F20-4C9E-A473-4891686B35B4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4"/>
          <a:srcRect l="50624"/>
          <a:stretch/>
        </p:blipFill>
        <p:spPr>
          <a:xfrm>
            <a:off x="2247441" y="0"/>
            <a:ext cx="4329628" cy="6411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19388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9BC5F-80E3-4DF8-87AB-7E6FD33CA09C}"/>
              </a:ext>
            </a:extLst>
          </p:cNvPr>
          <p:cNvSpPr txBox="1"/>
          <p:nvPr/>
        </p:nvSpPr>
        <p:spPr>
          <a:xfrm>
            <a:off x="110168" y="0"/>
            <a:ext cx="8956713" cy="977593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zh-CN" altLang="en-US" b="1" dirty="0"/>
              <a:t>犹    大：</a:t>
            </a:r>
          </a:p>
          <a:p>
            <a:r>
              <a:rPr lang="zh-CN" altLang="en-US" b="1" dirty="0"/>
              <a:t>王名      年期       评语</a:t>
            </a:r>
          </a:p>
          <a:p>
            <a:r>
              <a:rPr lang="zh-CN" altLang="en-US" b="1" dirty="0"/>
              <a:t>罗波安     </a:t>
            </a:r>
            <a:r>
              <a:rPr lang="en-US" altLang="zh-CN" b="1" dirty="0"/>
              <a:t>17        </a:t>
            </a:r>
            <a:r>
              <a:rPr lang="zh-CN" altLang="en-US" b="1" dirty="0"/>
              <a:t>恶多</a:t>
            </a:r>
          </a:p>
          <a:p>
            <a:r>
              <a:rPr lang="zh-CN" altLang="en-US" b="1" dirty="0"/>
              <a:t>亚比央     </a:t>
            </a:r>
            <a:r>
              <a:rPr lang="en-US" altLang="zh-CN" b="1" dirty="0"/>
              <a:t>3          </a:t>
            </a:r>
            <a:r>
              <a:rPr lang="zh-CN" altLang="en-US" b="1" dirty="0"/>
              <a:t>恶多</a:t>
            </a:r>
          </a:p>
          <a:p>
            <a:r>
              <a:rPr lang="zh-CN" altLang="en-US" b="1" dirty="0"/>
              <a:t>亚撒         </a:t>
            </a:r>
            <a:r>
              <a:rPr lang="en-US" altLang="zh-CN" b="1" dirty="0"/>
              <a:t>41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约沙法     </a:t>
            </a:r>
            <a:r>
              <a:rPr lang="en-US" altLang="zh-CN" b="1" dirty="0"/>
              <a:t>25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约兰          </a:t>
            </a:r>
            <a:r>
              <a:rPr lang="en-US" altLang="zh-CN" b="1" dirty="0"/>
              <a:t>8         </a:t>
            </a:r>
            <a:r>
              <a:rPr lang="zh-CN" altLang="en-US" b="1" dirty="0"/>
              <a:t>恶</a:t>
            </a:r>
            <a:r>
              <a:rPr lang="en-US" altLang="zh-CN" b="1" dirty="0"/>
              <a:t>(</a:t>
            </a:r>
            <a:r>
              <a:rPr lang="zh-CN" altLang="en-US" b="1" dirty="0"/>
              <a:t>娶亚哈的女儿亚他利雅）</a:t>
            </a:r>
          </a:p>
          <a:p>
            <a:r>
              <a:rPr lang="zh-CN" altLang="en-US" b="1" dirty="0"/>
              <a:t>亚哈谢     </a:t>
            </a:r>
            <a:r>
              <a:rPr lang="en-US" altLang="zh-CN" b="1" dirty="0"/>
              <a:t>1          </a:t>
            </a:r>
            <a:r>
              <a:rPr lang="zh-CN" altLang="en-US" b="1" dirty="0"/>
              <a:t>恶</a:t>
            </a:r>
            <a:r>
              <a:rPr lang="en-US" altLang="zh-CN" b="1" dirty="0"/>
              <a:t>(</a:t>
            </a:r>
            <a:r>
              <a:rPr lang="zh-CN" altLang="en-US" b="1" dirty="0"/>
              <a:t>被杀）</a:t>
            </a:r>
          </a:p>
          <a:p>
            <a:r>
              <a:rPr lang="en-US" altLang="zh-CN" b="1" dirty="0"/>
              <a:t>(</a:t>
            </a:r>
            <a:r>
              <a:rPr lang="zh-CN" altLang="en-US" b="1" dirty="0"/>
              <a:t>母亲是亚他利雅）  </a:t>
            </a:r>
            <a:r>
              <a:rPr lang="en-US" altLang="zh-CN" b="1" dirty="0"/>
              <a:t>6</a:t>
            </a:r>
            <a:r>
              <a:rPr lang="zh-CN" altLang="en-US" b="1" dirty="0"/>
              <a:t>年</a:t>
            </a:r>
            <a:r>
              <a:rPr lang="en-US" altLang="zh-CN" b="1" dirty="0"/>
              <a:t>     </a:t>
            </a:r>
            <a:r>
              <a:rPr lang="zh-CN" altLang="en-US" b="1" dirty="0"/>
              <a:t>极恶</a:t>
            </a:r>
          </a:p>
          <a:p>
            <a:r>
              <a:rPr lang="zh-CN" altLang="en-US" b="1" dirty="0"/>
              <a:t>约阿施     </a:t>
            </a:r>
            <a:r>
              <a:rPr lang="en-US" altLang="zh-CN" b="1" dirty="0"/>
              <a:t>40        </a:t>
            </a:r>
            <a:r>
              <a:rPr lang="zh-CN" altLang="en-US" b="1" dirty="0">
                <a:solidFill>
                  <a:srgbClr val="FF0000"/>
                </a:solidFill>
              </a:rPr>
              <a:t>善多</a:t>
            </a:r>
            <a:r>
              <a:rPr lang="zh-CN" altLang="en-US" b="1" dirty="0"/>
              <a:t>（被杀）</a:t>
            </a:r>
          </a:p>
          <a:p>
            <a:r>
              <a:rPr lang="zh-CN" altLang="en-US" b="1" dirty="0"/>
              <a:t>亚玛谢     </a:t>
            </a:r>
            <a:r>
              <a:rPr lang="en-US" altLang="zh-CN" b="1" dirty="0"/>
              <a:t>29        </a:t>
            </a:r>
            <a:r>
              <a:rPr lang="zh-CN" altLang="en-US" b="1" dirty="0">
                <a:solidFill>
                  <a:srgbClr val="FF0000"/>
                </a:solidFill>
              </a:rPr>
              <a:t>善多</a:t>
            </a:r>
            <a:r>
              <a:rPr lang="zh-CN" altLang="en-US" b="1" dirty="0"/>
              <a:t>（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  <a:endParaRPr lang="zh-CN" altLang="en-US" b="1" dirty="0"/>
          </a:p>
          <a:p>
            <a:r>
              <a:rPr lang="zh-CN" altLang="en-US" b="1" dirty="0"/>
              <a:t>乌西雅     </a:t>
            </a:r>
            <a:r>
              <a:rPr lang="en-US" altLang="zh-CN" b="1" dirty="0"/>
              <a:t>52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  <a:r>
              <a:rPr lang="zh-CN" altLang="en-US" b="1" dirty="0"/>
              <a:t> </a:t>
            </a:r>
          </a:p>
          <a:p>
            <a:r>
              <a:rPr lang="zh-CN" altLang="en-US" b="1" dirty="0"/>
              <a:t>约坦         </a:t>
            </a:r>
            <a:r>
              <a:rPr lang="en-US" altLang="zh-CN" b="1" dirty="0"/>
              <a:t>16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亚哈斯     </a:t>
            </a:r>
            <a:r>
              <a:rPr lang="en-US" altLang="zh-CN" b="1" dirty="0"/>
              <a:t>16        </a:t>
            </a:r>
            <a:r>
              <a:rPr lang="zh-CN" altLang="en-US" b="1" dirty="0"/>
              <a:t>坏</a:t>
            </a:r>
            <a:r>
              <a:rPr lang="en-US" altLang="zh-CN" b="1" dirty="0"/>
              <a:t>		</a:t>
            </a:r>
            <a:r>
              <a:rPr lang="zh-CN" altLang="en-US" b="1" dirty="0"/>
              <a:t> </a:t>
            </a:r>
            <a:r>
              <a:rPr lang="en-US" altLang="zh-CN" b="1" dirty="0"/>
              <a:t>(</a:t>
            </a:r>
            <a:r>
              <a:rPr lang="zh-CN" altLang="en-US" b="1" dirty="0"/>
              <a:t>使他的儿子经火</a:t>
            </a:r>
            <a:r>
              <a:rPr lang="en-US" altLang="zh-CN" b="1" dirty="0"/>
              <a:t>, </a:t>
            </a:r>
          </a:p>
          <a:p>
            <a:r>
              <a:rPr lang="en-US" altLang="zh-CN" b="1" dirty="0"/>
              <a:t>	</a:t>
            </a:r>
            <a:r>
              <a:rPr lang="zh-CN" altLang="en-US" b="1" dirty="0"/>
              <a:t>挪移耶和华的坛</a:t>
            </a:r>
            <a:r>
              <a:rPr lang="en-US" altLang="zh-CN" b="1" dirty="0"/>
              <a:t>,</a:t>
            </a:r>
            <a:r>
              <a:rPr lang="zh-CN" altLang="en-US" b="1" dirty="0"/>
              <a:t>建筑一座大马色坛）</a:t>
            </a:r>
          </a:p>
          <a:p>
            <a:r>
              <a:rPr lang="zh-CN" altLang="en-US" b="1" dirty="0"/>
              <a:t>希西家    </a:t>
            </a:r>
            <a:r>
              <a:rPr lang="en-US" altLang="zh-CN" b="1" dirty="0"/>
              <a:t>29             </a:t>
            </a:r>
            <a:r>
              <a:rPr lang="zh-CN" altLang="en-US" b="1" dirty="0">
                <a:solidFill>
                  <a:srgbClr val="FF0000"/>
                </a:solidFill>
              </a:rPr>
              <a:t>最善</a:t>
            </a:r>
          </a:p>
          <a:p>
            <a:r>
              <a:rPr lang="zh-CN" altLang="en-US" b="1" dirty="0"/>
              <a:t>玛拿西    </a:t>
            </a:r>
            <a:r>
              <a:rPr lang="en-US" altLang="zh-CN" b="1" dirty="0"/>
              <a:t>55             </a:t>
            </a:r>
            <a:r>
              <a:rPr lang="zh-CN" altLang="en-US" b="1" dirty="0"/>
              <a:t>最恶</a:t>
            </a:r>
          </a:p>
          <a:p>
            <a:r>
              <a:rPr lang="zh-CN" altLang="en-US" b="1" dirty="0"/>
              <a:t>亚们         </a:t>
            </a:r>
            <a:r>
              <a:rPr lang="en-US" altLang="zh-CN" b="1" dirty="0"/>
              <a:t>2               </a:t>
            </a:r>
            <a:r>
              <a:rPr lang="zh-CN" altLang="en-US" b="1" dirty="0"/>
              <a:t>最恶</a:t>
            </a:r>
          </a:p>
          <a:p>
            <a:r>
              <a:rPr lang="zh-CN" altLang="en-US" b="1" dirty="0"/>
              <a:t>约西亚    </a:t>
            </a:r>
            <a:r>
              <a:rPr lang="en-US" altLang="zh-CN" b="1" dirty="0"/>
              <a:t>31             </a:t>
            </a:r>
            <a:r>
              <a:rPr lang="zh-CN" altLang="en-US" b="1" dirty="0">
                <a:solidFill>
                  <a:srgbClr val="FF0000"/>
                </a:solidFill>
              </a:rPr>
              <a:t>最善</a:t>
            </a:r>
          </a:p>
          <a:p>
            <a:r>
              <a:rPr lang="zh-CN" altLang="en-US" b="1" dirty="0"/>
              <a:t>约哈斯    三个月    恶</a:t>
            </a:r>
          </a:p>
          <a:p>
            <a:r>
              <a:rPr lang="zh-CN" altLang="en-US" b="1" dirty="0"/>
              <a:t>约雅敬    </a:t>
            </a:r>
            <a:r>
              <a:rPr lang="en-US" altLang="zh-CN" b="1" dirty="0"/>
              <a:t>11             </a:t>
            </a:r>
            <a:r>
              <a:rPr lang="zh-CN" altLang="en-US" b="1" dirty="0"/>
              <a:t>坏</a:t>
            </a:r>
          </a:p>
          <a:p>
            <a:r>
              <a:rPr lang="zh-CN" altLang="en-US" b="1" dirty="0"/>
              <a:t>约雅斤    三个月    恶</a:t>
            </a:r>
          </a:p>
          <a:p>
            <a:r>
              <a:rPr lang="zh-CN" altLang="en-US" b="1" dirty="0"/>
              <a:t>西底家     </a:t>
            </a:r>
            <a:r>
              <a:rPr lang="en-US" altLang="zh-CN" b="1" dirty="0"/>
              <a:t>11            </a:t>
            </a:r>
            <a:r>
              <a:rPr lang="zh-CN" altLang="en-US" b="1" dirty="0"/>
              <a:t>恶</a:t>
            </a:r>
          </a:p>
          <a:p>
            <a:r>
              <a:rPr lang="en-US" altLang="zh-CN" b="1" dirty="0"/>
              <a:t> </a:t>
            </a:r>
            <a:r>
              <a:rPr lang="zh-CN" altLang="en-US" b="1" dirty="0"/>
              <a:t>一朝</a:t>
            </a:r>
            <a:r>
              <a:rPr lang="en-US" altLang="zh-CN" b="1" dirty="0"/>
              <a:t>19</a:t>
            </a:r>
            <a:r>
              <a:rPr lang="zh-CN" altLang="en-US" b="1" dirty="0"/>
              <a:t>王 共</a:t>
            </a:r>
            <a:r>
              <a:rPr lang="en-US" altLang="zh-CN" b="1" dirty="0"/>
              <a:t>	393</a:t>
            </a:r>
            <a:r>
              <a:rPr lang="zh-CN" altLang="en-US" b="1" dirty="0"/>
              <a:t>年</a:t>
            </a:r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b="1" dirty="0"/>
              <a:t>以  色  列：</a:t>
            </a:r>
          </a:p>
          <a:p>
            <a:r>
              <a:rPr lang="zh-CN" altLang="en-US" b="1" dirty="0"/>
              <a:t>以色列：</a:t>
            </a:r>
            <a:endParaRPr lang="en-US" altLang="zh-CN" b="1" dirty="0"/>
          </a:p>
          <a:p>
            <a:r>
              <a:rPr lang="zh-CN" altLang="en-US" b="1" dirty="0"/>
              <a:t>王名           年期    评语</a:t>
            </a:r>
          </a:p>
          <a:p>
            <a:r>
              <a:rPr lang="zh-CN" altLang="en-US" b="1" dirty="0"/>
              <a:t>耶罗波安   </a:t>
            </a:r>
            <a:r>
              <a:rPr lang="en-US" altLang="zh-CN" b="1" dirty="0"/>
              <a:t>22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拿答            </a:t>
            </a:r>
            <a:r>
              <a:rPr lang="en-US" altLang="zh-CN" b="1" dirty="0"/>
              <a:t>2 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>
                <a:solidFill>
                  <a:schemeClr val="accent1"/>
                </a:solidFill>
              </a:rPr>
              <a:t>巴沙            </a:t>
            </a:r>
            <a:r>
              <a:rPr lang="en-US" altLang="zh-CN" b="1" dirty="0">
                <a:solidFill>
                  <a:schemeClr val="accent1"/>
                </a:solidFill>
              </a:rPr>
              <a:t>24        </a:t>
            </a:r>
            <a:r>
              <a:rPr lang="zh-CN" altLang="en-US" b="1" dirty="0">
                <a:solidFill>
                  <a:schemeClr val="accent1"/>
                </a:solidFill>
              </a:rPr>
              <a:t>恶</a:t>
            </a:r>
          </a:p>
          <a:p>
            <a:r>
              <a:rPr lang="zh-CN" altLang="en-US" b="1" dirty="0">
                <a:solidFill>
                  <a:schemeClr val="accent1"/>
                </a:solidFill>
              </a:rPr>
              <a:t>以拉            </a:t>
            </a:r>
            <a:r>
              <a:rPr lang="en-US" altLang="zh-CN" b="1" dirty="0">
                <a:solidFill>
                  <a:schemeClr val="accent1"/>
                </a:solidFill>
              </a:rPr>
              <a:t>2          </a:t>
            </a:r>
            <a:r>
              <a:rPr lang="zh-CN" altLang="en-US" b="1" dirty="0">
                <a:solidFill>
                  <a:schemeClr val="accent1"/>
                </a:solidFill>
              </a:rPr>
              <a:t>恶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心利            </a:t>
            </a:r>
            <a:r>
              <a:rPr lang="en-US" altLang="zh-CN" b="1" dirty="0">
                <a:solidFill>
                  <a:srgbClr val="FF0000"/>
                </a:solidFill>
              </a:rPr>
              <a:t>7</a:t>
            </a:r>
            <a:r>
              <a:rPr lang="zh-CN" altLang="en-US" b="1" dirty="0">
                <a:solidFill>
                  <a:srgbClr val="FF0000"/>
                </a:solidFill>
              </a:rPr>
              <a:t>天      恶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暗利            </a:t>
            </a:r>
            <a:r>
              <a:rPr lang="en-US" altLang="zh-CN" b="1" dirty="0">
                <a:solidFill>
                  <a:srgbClr val="00B050"/>
                </a:solidFill>
              </a:rPr>
              <a:t>12        </a:t>
            </a:r>
            <a:r>
              <a:rPr lang="zh-CN" altLang="en-US" b="1" dirty="0">
                <a:solidFill>
                  <a:srgbClr val="00B050"/>
                </a:solidFill>
              </a:rPr>
              <a:t>特别恶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亚哈            </a:t>
            </a:r>
            <a:r>
              <a:rPr lang="en-US" altLang="zh-CN" b="1" dirty="0">
                <a:solidFill>
                  <a:srgbClr val="00B050"/>
                </a:solidFill>
              </a:rPr>
              <a:t>22        </a:t>
            </a:r>
            <a:r>
              <a:rPr lang="zh-CN" altLang="en-US" b="1" dirty="0">
                <a:solidFill>
                  <a:srgbClr val="00B050"/>
                </a:solidFill>
              </a:rPr>
              <a:t>最恶（事奉敬拜巴力）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亚哈谢        </a:t>
            </a:r>
            <a:r>
              <a:rPr lang="en-US" altLang="zh-CN" b="1" dirty="0">
                <a:solidFill>
                  <a:srgbClr val="00B050"/>
                </a:solidFill>
              </a:rPr>
              <a:t>2          </a:t>
            </a:r>
            <a:r>
              <a:rPr lang="zh-CN" altLang="en-US" b="1" dirty="0">
                <a:solidFill>
                  <a:srgbClr val="00B050"/>
                </a:solidFill>
              </a:rPr>
              <a:t>恶（事奉敬拜巴力）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约兰            </a:t>
            </a:r>
            <a:r>
              <a:rPr lang="en-US" altLang="zh-CN" b="1" dirty="0">
                <a:solidFill>
                  <a:srgbClr val="00B050"/>
                </a:solidFill>
              </a:rPr>
              <a:t>12        </a:t>
            </a:r>
            <a:r>
              <a:rPr lang="zh-CN" altLang="en-US" b="1" dirty="0">
                <a:solidFill>
                  <a:srgbClr val="00B050"/>
                </a:solidFill>
              </a:rPr>
              <a:t>恶多</a:t>
            </a:r>
            <a:r>
              <a:rPr lang="en-US" altLang="zh-CN" b="1" dirty="0">
                <a:solidFill>
                  <a:srgbClr val="00B050"/>
                </a:solidFill>
              </a:rPr>
              <a:t>(</a:t>
            </a:r>
            <a:r>
              <a:rPr lang="zh-CN" altLang="en-US" b="1" dirty="0">
                <a:solidFill>
                  <a:srgbClr val="00B050"/>
                </a:solidFill>
              </a:rPr>
              <a:t>约兰是亚哈谢 的兄弟</a:t>
            </a:r>
            <a:r>
              <a:rPr lang="en-US" altLang="zh-CN" b="1" dirty="0">
                <a:solidFill>
                  <a:srgbClr val="00B050"/>
                </a:solidFill>
              </a:rPr>
              <a:t>,</a:t>
            </a:r>
            <a:endParaRPr lang="zh-CN" altLang="en-US" b="1" dirty="0">
              <a:solidFill>
                <a:srgbClr val="00B050"/>
              </a:solidFill>
            </a:endParaRPr>
          </a:p>
          <a:p>
            <a:r>
              <a:rPr lang="zh-CN" altLang="en-US" b="1" dirty="0">
                <a:solidFill>
                  <a:srgbClr val="00B050"/>
                </a:solidFill>
              </a:rPr>
              <a:t>		                除掉他父所造巴力的柱像</a:t>
            </a:r>
            <a:r>
              <a:rPr lang="en-US" altLang="zh-CN" b="1" dirty="0">
                <a:solidFill>
                  <a:srgbClr val="00B050"/>
                </a:solidFill>
              </a:rPr>
              <a:t>)</a:t>
            </a:r>
            <a:endParaRPr lang="zh-CN" altLang="en-US" b="1" dirty="0">
              <a:solidFill>
                <a:srgbClr val="00B050"/>
              </a:solidFill>
            </a:endParaRPr>
          </a:p>
          <a:p>
            <a:r>
              <a:rPr lang="zh-CN" altLang="en-US" b="1" dirty="0"/>
              <a:t>耶户             </a:t>
            </a:r>
            <a:r>
              <a:rPr lang="en-US" altLang="zh-CN" b="1" dirty="0"/>
              <a:t>28        </a:t>
            </a:r>
            <a:r>
              <a:rPr lang="zh-CN" altLang="en-US" b="1" dirty="0"/>
              <a:t>恶多 （杀约兰，亚哈谢，</a:t>
            </a:r>
            <a:r>
              <a:rPr lang="en-US" altLang="zh-CN" b="1" dirty="0"/>
              <a:t>				    </a:t>
            </a:r>
            <a:r>
              <a:rPr lang="zh-CN" altLang="en-US" b="1" dirty="0"/>
              <a:t>耶洗别</a:t>
            </a:r>
            <a:r>
              <a:rPr lang="en-US" altLang="zh-CN" b="1" dirty="0"/>
              <a:t>,</a:t>
            </a:r>
            <a:r>
              <a:rPr lang="zh-CN" altLang="en-US" b="1" dirty="0"/>
              <a:t>在以色列中灭了巴力</a:t>
            </a:r>
            <a:r>
              <a:rPr lang="en-US" altLang="zh-CN" b="1" dirty="0"/>
              <a:t>)</a:t>
            </a:r>
            <a:endParaRPr lang="zh-CN" altLang="en-US" b="1" dirty="0"/>
          </a:p>
          <a:p>
            <a:r>
              <a:rPr lang="zh-CN" altLang="en-US" b="1" dirty="0"/>
              <a:t>约哈斯         </a:t>
            </a:r>
            <a:r>
              <a:rPr lang="en-US" altLang="zh-CN" b="1" dirty="0"/>
              <a:t>17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约阿施         </a:t>
            </a:r>
            <a:r>
              <a:rPr lang="en-US" altLang="zh-CN" b="1" dirty="0"/>
              <a:t>16         </a:t>
            </a:r>
            <a:r>
              <a:rPr lang="zh-CN" altLang="en-US" b="1" dirty="0"/>
              <a:t>恶（以利沙死）</a:t>
            </a:r>
          </a:p>
          <a:p>
            <a:r>
              <a:rPr lang="zh-CN" altLang="en-US" b="1" dirty="0"/>
              <a:t>耶罗波安第二</a:t>
            </a:r>
            <a:r>
              <a:rPr lang="en-US" altLang="zh-CN" b="1" dirty="0"/>
              <a:t>41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撒迦利雅     半年     恶（被杀）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沙龙              一个月       恶（被杀）</a:t>
            </a:r>
          </a:p>
          <a:p>
            <a:r>
              <a:rPr lang="zh-CN" altLang="en-US" b="1" dirty="0"/>
              <a:t>米拿现          </a:t>
            </a:r>
            <a:r>
              <a:rPr lang="en-US" altLang="zh-CN" b="1" dirty="0"/>
              <a:t>10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比加辖           </a:t>
            </a:r>
            <a:r>
              <a:rPr lang="en-US" altLang="zh-CN" b="1" dirty="0"/>
              <a:t>2          </a:t>
            </a:r>
            <a:r>
              <a:rPr lang="zh-CN" altLang="en-US" b="1" dirty="0"/>
              <a:t>恶（被杀）</a:t>
            </a:r>
          </a:p>
          <a:p>
            <a:r>
              <a:rPr lang="zh-CN" altLang="en-US" b="1" dirty="0">
                <a:solidFill>
                  <a:srgbClr val="00B0F0"/>
                </a:solidFill>
              </a:rPr>
              <a:t>比加               </a:t>
            </a:r>
            <a:r>
              <a:rPr lang="en-US" altLang="zh-CN" b="1" dirty="0">
                <a:solidFill>
                  <a:srgbClr val="00B0F0"/>
                </a:solidFill>
              </a:rPr>
              <a:t>20        </a:t>
            </a:r>
            <a:r>
              <a:rPr lang="zh-CN" altLang="en-US" b="1" dirty="0">
                <a:solidFill>
                  <a:srgbClr val="00B0F0"/>
                </a:solidFill>
              </a:rPr>
              <a:t>恶（被杀）</a:t>
            </a:r>
          </a:p>
          <a:p>
            <a:r>
              <a:rPr lang="zh-CN" altLang="en-US" b="1" dirty="0"/>
              <a:t>何细亚           </a:t>
            </a:r>
            <a:r>
              <a:rPr lang="en-US" altLang="zh-CN" b="1" dirty="0"/>
              <a:t>9          </a:t>
            </a:r>
            <a:r>
              <a:rPr lang="zh-CN" altLang="en-US" b="1" dirty="0"/>
              <a:t>恶（以色列亡国，被掳）</a:t>
            </a:r>
            <a:endParaRPr lang="en-US" altLang="zh-CN" b="1" dirty="0"/>
          </a:p>
          <a:p>
            <a:r>
              <a:rPr lang="en-US" altLang="zh-CN" b="1" dirty="0"/>
              <a:t>9</a:t>
            </a:r>
            <a:r>
              <a:rPr lang="zh-CN" altLang="en-US" b="1" dirty="0"/>
              <a:t>朝</a:t>
            </a:r>
            <a:r>
              <a:rPr lang="en-US" altLang="zh-CN" b="1" dirty="0"/>
              <a:t>19</a:t>
            </a:r>
            <a:r>
              <a:rPr lang="zh-CN" altLang="en-US" b="1" dirty="0"/>
              <a:t>王 共</a:t>
            </a:r>
            <a:r>
              <a:rPr lang="en-US" altLang="zh-CN" b="1" dirty="0"/>
              <a:t>		241</a:t>
            </a:r>
            <a:r>
              <a:rPr lang="zh-CN" altLang="en-US" b="1" dirty="0"/>
              <a:t>年</a:t>
            </a:r>
          </a:p>
        </p:txBody>
      </p:sp>
    </p:spTree>
    <p:extLst>
      <p:ext uri="{BB962C8B-B14F-4D97-AF65-F5344CB8AC3E}">
        <p14:creationId xmlns:p14="http://schemas.microsoft.com/office/powerpoint/2010/main" val="3928619198"/>
      </p:ext>
    </p:extLst>
  </p:cSld>
  <p:clrMapOvr>
    <a:masterClrMapping/>
  </p:clrMapOvr>
  <p:transition spd="slow">
    <p:cover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列王纪上</a:t>
            </a:r>
            <a:r>
              <a:rPr lang="en-US" altLang="zh-CN" b="1" dirty="0"/>
              <a:t>21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17</a:t>
            </a:r>
            <a:r>
              <a:rPr lang="zh-CN" altLang="en-US" b="1" dirty="0"/>
              <a:t>耶和华的话临到提斯比人以利亚说，</a:t>
            </a:r>
            <a:endParaRPr lang="en-US" altLang="zh-CN" b="1" dirty="0"/>
          </a:p>
          <a:p>
            <a:r>
              <a:rPr lang="en-US" altLang="zh-CN" b="1" dirty="0"/>
              <a:t>18</a:t>
            </a:r>
            <a:r>
              <a:rPr lang="zh-CN" altLang="en-US" b="1" dirty="0"/>
              <a:t>你起来，去见住撒玛利亚的以色列王亚哈</a:t>
            </a:r>
            <a:r>
              <a:rPr lang="en-US" altLang="zh-CN" b="1" dirty="0"/>
              <a:t>,……</a:t>
            </a:r>
          </a:p>
          <a:p>
            <a:r>
              <a:rPr lang="en-US" altLang="zh-CN" b="1" dirty="0"/>
              <a:t>27</a:t>
            </a:r>
            <a:r>
              <a:rPr lang="zh-CN" altLang="en-US" b="1" dirty="0"/>
              <a:t>亚哈听见这话，就撕裂衣服，禁食，身穿麻布，睡卧也穿着麻布，并且缓缓而行。</a:t>
            </a:r>
          </a:p>
          <a:p>
            <a:r>
              <a:rPr lang="en-US" altLang="zh-CN" b="1" dirty="0"/>
              <a:t>28</a:t>
            </a:r>
            <a:r>
              <a:rPr lang="zh-CN" altLang="en-US" b="1" dirty="0"/>
              <a:t>耶和华的话临到提斯比人以利亚说，</a:t>
            </a:r>
          </a:p>
          <a:p>
            <a:r>
              <a:rPr lang="en-US" altLang="zh-CN" b="1" dirty="0"/>
              <a:t>29</a:t>
            </a:r>
            <a:r>
              <a:rPr lang="zh-CN" altLang="en-US" b="1" dirty="0">
                <a:solidFill>
                  <a:srgbClr val="FF0000"/>
                </a:solidFill>
              </a:rPr>
              <a:t>亚哈在我面前这样自卑</a:t>
            </a:r>
            <a:r>
              <a:rPr lang="zh-CN" altLang="en-US" b="1" dirty="0"/>
              <a:t>，你看见了吗？因他在我面前自卑，他还在世的时候，我不降这祸。到他儿子的时候，我必降这祸与他的家。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087476673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3302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撒母耳记上</a:t>
            </a:r>
            <a:r>
              <a:rPr lang="en-US" altLang="zh-CN" b="1" dirty="0"/>
              <a:t>19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20</a:t>
            </a:r>
            <a:r>
              <a:rPr lang="zh-CN" altLang="en-US" sz="3200" b="1" dirty="0"/>
              <a:t>扫罗打发人去捉拿大卫。去的人见有</a:t>
            </a:r>
            <a:r>
              <a:rPr lang="zh-CN" altLang="en-US" sz="3200" b="1" dirty="0">
                <a:solidFill>
                  <a:srgbClr val="FF0000"/>
                </a:solidFill>
              </a:rPr>
              <a:t>一班先知</a:t>
            </a:r>
            <a:r>
              <a:rPr lang="zh-CN" altLang="en-US" sz="3200" b="1" dirty="0"/>
              <a:t>都受感说话，</a:t>
            </a:r>
            <a:r>
              <a:rPr lang="zh-CN" altLang="en-US" sz="3200" b="1" dirty="0">
                <a:solidFill>
                  <a:srgbClr val="FF0000"/>
                </a:solidFill>
              </a:rPr>
              <a:t>撒母耳站在其中监管他们</a:t>
            </a:r>
            <a:r>
              <a:rPr lang="zh-CN" altLang="en-US" sz="3200" b="1" dirty="0"/>
              <a:t>。打发去的人也受神的灵感动说话。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944927586"/>
      </p:ext>
    </p:extLst>
  </p:cSld>
  <p:clrMapOvr>
    <a:masterClrMapping/>
  </p:clrMapOvr>
  <p:transition spd="slow">
    <p:cover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约书亚记</a:t>
            </a:r>
            <a:r>
              <a:rPr lang="en-US" altLang="zh-CN" b="1" dirty="0"/>
              <a:t>5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8</a:t>
            </a:r>
            <a:r>
              <a:rPr lang="zh-CN" altLang="en-US" sz="3200" b="1" dirty="0"/>
              <a:t>国民都受完了割礼，就住在营中自己的地方，等到痊愈了。</a:t>
            </a:r>
          </a:p>
          <a:p>
            <a:r>
              <a:rPr lang="en-US" altLang="en-US" sz="3200" b="1" dirty="0"/>
              <a:t>9</a:t>
            </a:r>
            <a:r>
              <a:rPr lang="zh-CN" altLang="en-US" sz="3200" b="1" dirty="0"/>
              <a:t>耶和华对约书亚说，</a:t>
            </a:r>
            <a:r>
              <a:rPr lang="zh-CN" altLang="en-US" sz="3200" b="1" dirty="0">
                <a:solidFill>
                  <a:srgbClr val="FF0000"/>
                </a:solidFill>
              </a:rPr>
              <a:t>我今日将埃及的羞辱从你们身上滚去了。</a:t>
            </a:r>
            <a:r>
              <a:rPr lang="zh-CN" altLang="en-US" sz="3200" b="1" dirty="0"/>
              <a:t>因此，那地方名叫吉甲，直到今日（吉甲就是滚的意思）。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070078044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歌罗西书</a:t>
            </a:r>
            <a:r>
              <a:rPr lang="en-US" altLang="zh-CN" b="1" dirty="0"/>
              <a:t>2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/>
              <a:t>11</a:t>
            </a:r>
            <a:r>
              <a:rPr lang="zh-CN" altLang="en-US" sz="3200" b="1" dirty="0"/>
              <a:t>你们在祂里面，也受了不是人手所行的割礼，乃是基督使你们</a:t>
            </a:r>
            <a:r>
              <a:rPr lang="zh-CN" altLang="en-US" sz="3200" b="1" dirty="0">
                <a:solidFill>
                  <a:srgbClr val="FF0000"/>
                </a:solidFill>
              </a:rPr>
              <a:t>脱去肉体情欲</a:t>
            </a:r>
            <a:r>
              <a:rPr lang="zh-CN" altLang="en-US" sz="3200" b="1" dirty="0"/>
              <a:t>的割礼。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080234154"/>
      </p:ext>
    </p:extLst>
  </p:cSld>
  <p:clrMapOvr>
    <a:masterClrMapping/>
  </p:clrMapOvr>
  <p:transition spd="slow">
    <p:cover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634001" cy="505207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b="1" dirty="0"/>
              <a:t>创世记</a:t>
            </a:r>
            <a:r>
              <a:rPr lang="en-US" altLang="zh-CN" b="1" dirty="0"/>
              <a:t>28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659" y="1024570"/>
            <a:ext cx="8085692" cy="5152394"/>
          </a:xfrm>
        </p:spPr>
        <p:txBody>
          <a:bodyPr>
            <a:noAutofit/>
          </a:bodyPr>
          <a:lstStyle/>
          <a:p>
            <a:r>
              <a:rPr lang="en-US" altLang="zh-CN" sz="2600" b="1" dirty="0"/>
              <a:t>10</a:t>
            </a:r>
            <a:r>
              <a:rPr lang="zh-CN" altLang="en-US" sz="2600" b="1" dirty="0"/>
              <a:t>雅各出了别是巴，向哈兰走去。</a:t>
            </a:r>
          </a:p>
          <a:p>
            <a:r>
              <a:rPr lang="en-US" altLang="zh-CN" sz="2600" b="1" dirty="0"/>
              <a:t>11</a:t>
            </a:r>
            <a:r>
              <a:rPr lang="zh-CN" altLang="en-US" sz="2600" b="1" dirty="0"/>
              <a:t>到了一个地方，因为太阳落了，就在那里住宿，便拾起那地方的一块石头枕在头下，在那里躺卧睡了，</a:t>
            </a:r>
          </a:p>
          <a:p>
            <a:r>
              <a:rPr lang="en-US" altLang="zh-CN" sz="2600" b="1" dirty="0"/>
              <a:t>12</a:t>
            </a:r>
            <a:r>
              <a:rPr lang="zh-CN" altLang="en-US" sz="2600" b="1" dirty="0">
                <a:solidFill>
                  <a:srgbClr val="FF0000"/>
                </a:solidFill>
              </a:rPr>
              <a:t>梦见一个梯子立在地上，梯子的头顶着天，有神的使者在梯子上，上去下来。</a:t>
            </a:r>
          </a:p>
          <a:p>
            <a:r>
              <a:rPr lang="en-US" altLang="zh-CN" sz="2600" b="1" dirty="0"/>
              <a:t>13</a:t>
            </a:r>
            <a:r>
              <a:rPr lang="zh-CN" altLang="en-US" sz="2600" b="1" dirty="0"/>
              <a:t>耶和华站在梯子以上（或作站在他旁边），说</a:t>
            </a:r>
            <a:r>
              <a:rPr lang="en-US" altLang="zh-CN" sz="2600" b="1" dirty="0"/>
              <a:t>……</a:t>
            </a:r>
            <a:endParaRPr lang="zh-CN" altLang="en-US" sz="2600" b="1" dirty="0"/>
          </a:p>
          <a:p>
            <a:r>
              <a:rPr lang="en-US" altLang="zh-CN" sz="2600" b="1" dirty="0"/>
              <a:t>16</a:t>
            </a:r>
            <a:r>
              <a:rPr lang="zh-CN" altLang="en-US" sz="2600" b="1" dirty="0"/>
              <a:t>雅各睡醒了，说，耶和华真在这里，我竟不知道。</a:t>
            </a:r>
          </a:p>
          <a:p>
            <a:r>
              <a:rPr lang="en-US" altLang="zh-CN" sz="2600" b="1" dirty="0"/>
              <a:t>17</a:t>
            </a:r>
            <a:r>
              <a:rPr lang="zh-CN" altLang="en-US" sz="2600" b="1" dirty="0"/>
              <a:t>就惧怕，说，这地方何等可畏，这不是别的，乃是神的殿，也是天的门。</a:t>
            </a:r>
          </a:p>
          <a:p>
            <a:r>
              <a:rPr lang="en-US" altLang="zh-CN" sz="2600" b="1" dirty="0"/>
              <a:t>18</a:t>
            </a:r>
            <a:r>
              <a:rPr lang="zh-CN" altLang="en-US" sz="2600" b="1" dirty="0"/>
              <a:t>雅各清早起来，把所枕的石头立作柱子，浇油在上面。</a:t>
            </a:r>
          </a:p>
          <a:p>
            <a:r>
              <a:rPr lang="en-US" altLang="zh-CN" sz="2600" b="1" dirty="0"/>
              <a:t>19</a:t>
            </a:r>
            <a:r>
              <a:rPr lang="zh-CN" altLang="en-US" sz="2600" b="1" dirty="0"/>
              <a:t>他就给那地方起名叫</a:t>
            </a:r>
            <a:r>
              <a:rPr lang="zh-CN" altLang="en-US" sz="2600" b="1" dirty="0">
                <a:solidFill>
                  <a:srgbClr val="FF0000"/>
                </a:solidFill>
              </a:rPr>
              <a:t>伯特利（就是神殿的意思</a:t>
            </a:r>
            <a:r>
              <a:rPr lang="en-US" altLang="zh-CN" sz="2600" b="1" dirty="0">
                <a:solidFill>
                  <a:srgbClr val="FF0000"/>
                </a:solidFill>
              </a:rPr>
              <a:t>)</a:t>
            </a:r>
            <a:endParaRPr lang="en-US" altLang="en-US" sz="2600" b="1" dirty="0"/>
          </a:p>
        </p:txBody>
      </p:sp>
    </p:spTree>
    <p:extLst>
      <p:ext uri="{BB962C8B-B14F-4D97-AF65-F5344CB8AC3E}">
        <p14:creationId xmlns:p14="http://schemas.microsoft.com/office/powerpoint/2010/main" val="3924860411"/>
      </p:ext>
    </p:extLst>
  </p:cSld>
  <p:clrMapOvr>
    <a:masterClrMapping/>
  </p:clrMapOvr>
  <p:transition spd="slow">
    <p:cover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dirty="0"/>
              <a:t>约书亚记</a:t>
            </a:r>
            <a:r>
              <a:rPr lang="en-US" altLang="zh-CN" b="1" dirty="0"/>
              <a:t>2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742" y="1520328"/>
            <a:ext cx="8030608" cy="465663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b="1" dirty="0"/>
              <a:t>2</a:t>
            </a:r>
            <a:r>
              <a:rPr lang="zh-CN" altLang="en-US" b="1" dirty="0"/>
              <a:t>耶和华晓谕约书亚说，看哪，我</a:t>
            </a:r>
            <a:r>
              <a:rPr lang="zh-CN" altLang="en-US" b="1" dirty="0">
                <a:solidFill>
                  <a:srgbClr val="FF0000"/>
                </a:solidFill>
              </a:rPr>
              <a:t>已经把</a:t>
            </a:r>
            <a:r>
              <a:rPr lang="zh-CN" altLang="en-US" b="1" dirty="0"/>
              <a:t>耶利哥和耶利哥的王，并大能的勇士，都交在你手中。</a:t>
            </a:r>
          </a:p>
          <a:p>
            <a:pPr marL="0" indent="0">
              <a:buNone/>
            </a:pPr>
            <a:r>
              <a:rPr lang="en-US" altLang="zh-CN" b="1" dirty="0"/>
              <a:t>3</a:t>
            </a:r>
            <a:r>
              <a:rPr lang="zh-CN" altLang="en-US" b="1" dirty="0"/>
              <a:t>你们的一切兵丁要围绕这城，一日围绕一次，六日都要这样行。</a:t>
            </a:r>
          </a:p>
          <a:p>
            <a:pPr marL="0" indent="0">
              <a:buNone/>
            </a:pPr>
            <a:r>
              <a:rPr lang="en-US" altLang="zh-CN" b="1" dirty="0"/>
              <a:t>4</a:t>
            </a:r>
            <a:r>
              <a:rPr lang="zh-CN" altLang="en-US" b="1" dirty="0"/>
              <a:t>七个祭司要拿七个羊角走在约柜前。到第七日，你们要绕城七次，祭司也要吹角。</a:t>
            </a:r>
          </a:p>
          <a:p>
            <a:pPr marL="0" indent="0">
              <a:buNone/>
            </a:pPr>
            <a:r>
              <a:rPr lang="en-US" altLang="zh-CN" b="1" dirty="0"/>
              <a:t>5</a:t>
            </a:r>
            <a:r>
              <a:rPr lang="zh-CN" altLang="en-US" b="1" dirty="0"/>
              <a:t>他们吹的角声拖长，你们听见角声，众百姓要大声呼喊，城墙就必塌陷，各人都要往前直上。</a:t>
            </a:r>
            <a:r>
              <a:rPr lang="en-US" altLang="zh-CN" b="1" dirty="0"/>
              <a:t>……</a:t>
            </a:r>
          </a:p>
          <a:p>
            <a:pPr marL="0" indent="0">
              <a:buNone/>
            </a:pPr>
            <a:r>
              <a:rPr lang="en-US" altLang="zh-CN" b="1" dirty="0"/>
              <a:t>20</a:t>
            </a:r>
            <a:r>
              <a:rPr lang="zh-CN" altLang="en-US" b="1" dirty="0"/>
              <a:t>于是百姓呼喊，祭司也吹角。百姓听见角声，便大声呼喊，</a:t>
            </a:r>
            <a:r>
              <a:rPr lang="zh-CN" altLang="en-US" b="1" dirty="0">
                <a:solidFill>
                  <a:srgbClr val="FF0000"/>
                </a:solidFill>
              </a:rPr>
              <a:t>城墙就塌陷</a:t>
            </a:r>
            <a:r>
              <a:rPr lang="zh-CN" altLang="en-US" b="1" dirty="0"/>
              <a:t>，百姓便上去进城，各人往前直上，</a:t>
            </a:r>
            <a:r>
              <a:rPr lang="zh-CN" altLang="en-US" b="1" dirty="0">
                <a:solidFill>
                  <a:srgbClr val="FF0000"/>
                </a:solidFill>
              </a:rPr>
              <a:t>将城夺取</a:t>
            </a:r>
            <a:r>
              <a:rPr lang="zh-CN" altLang="en-US" b="1" dirty="0"/>
              <a:t>。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2359525616"/>
      </p:ext>
    </p:extLst>
  </p:cSld>
  <p:clrMapOvr>
    <a:masterClrMapping/>
  </p:clrMapOvr>
  <p:transition spd="slow">
    <p:cover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9036909"/>
      </p:ext>
    </p:extLst>
  </p:cSld>
  <p:clrMapOvr>
    <a:masterClrMapping/>
  </p:clrMapOvr>
  <p:transition spd="slow">
    <p:cover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8515872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6095" y="1244906"/>
            <a:ext cx="8031297" cy="3999123"/>
          </a:xfrm>
        </p:spPr>
        <p:txBody>
          <a:bodyPr/>
          <a:lstStyle/>
          <a:p>
            <a:r>
              <a:rPr lang="zh-CN" altLang="en-US" sz="3200" b="1" dirty="0"/>
              <a:t>列王纪上：被称为分裂的书</a:t>
            </a:r>
            <a:r>
              <a:rPr lang="en-US" altLang="zh-CN" sz="3200" b="1" dirty="0"/>
              <a:t>——</a:t>
            </a:r>
            <a:r>
              <a:rPr lang="zh-CN" altLang="en-US" sz="3200" b="1" dirty="0"/>
              <a:t>一国分为南北两国。</a:t>
            </a:r>
            <a:endParaRPr lang="en-US" altLang="zh-CN" sz="3200" b="1" dirty="0"/>
          </a:p>
          <a:p>
            <a:endParaRPr lang="en-US" altLang="zh-CN" dirty="0"/>
          </a:p>
          <a:p>
            <a:r>
              <a:rPr lang="zh-CN" altLang="en-US" sz="3200" b="1" dirty="0"/>
              <a:t>列王纪下：则被称为被掳的书</a:t>
            </a:r>
            <a:r>
              <a:rPr lang="en-US" altLang="zh-CN" sz="3200" b="1" dirty="0"/>
              <a:t>——</a:t>
            </a:r>
            <a:r>
              <a:rPr lang="zh-CN" altLang="en-US" sz="3200" b="1" dirty="0"/>
              <a:t>两国先后灭亡，被掳异邦</a:t>
            </a:r>
            <a:endParaRPr lang="en-US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15138792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513823"/>
      </p:ext>
    </p:extLst>
  </p:cSld>
  <p:clrMapOvr>
    <a:masterClrMapping/>
  </p:clrMapOvr>
  <p:transition spd="slow">
    <p:cover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9D398C-ACCF-4CE1-9B86-AF224DA33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7528"/>
          <a:stretch/>
        </p:blipFill>
        <p:spPr>
          <a:xfrm>
            <a:off x="486835" y="971054"/>
            <a:ext cx="8170330" cy="321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488759"/>
      </p:ext>
    </p:extLst>
  </p:cSld>
  <p:clrMapOvr>
    <a:masterClrMapping/>
  </p:clrMapOvr>
  <p:transition spd="slow">
    <p:cover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2305" y="-10795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161" y="73820"/>
            <a:ext cx="7942447" cy="1424239"/>
          </a:xfrm>
        </p:spPr>
        <p:txBody>
          <a:bodyPr>
            <a:normAutofit/>
          </a:bodyPr>
          <a:lstStyle/>
          <a:p>
            <a:pPr algn="ctr"/>
            <a:br>
              <a:rPr lang="en-US" altLang="zh-CN" sz="4000" b="1" dirty="0"/>
            </a:br>
            <a:r>
              <a:rPr lang="zh-CN" altLang="en-US" b="1" dirty="0"/>
              <a:t>历代志下</a:t>
            </a:r>
            <a:r>
              <a:rPr lang="en-US" altLang="zh-CN" b="1" dirty="0"/>
              <a:t>21</a:t>
            </a:r>
            <a:r>
              <a:rPr lang="zh-CN" altLang="en-US" b="1" dirty="0"/>
              <a:t>章</a:t>
            </a:r>
            <a:endParaRPr lang="en-US" altLang="en-US" b="1" dirty="0"/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2918" y="1498060"/>
            <a:ext cx="8662481" cy="4797232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CN" sz="3200" b="1" dirty="0"/>
          </a:p>
          <a:p>
            <a:pPr marL="0" indent="0">
              <a:buNone/>
            </a:pPr>
            <a:r>
              <a:rPr lang="en-US" altLang="zh-CN" sz="3200" b="1" dirty="0"/>
              <a:t>12</a:t>
            </a:r>
            <a:r>
              <a:rPr lang="zh-CN" altLang="en-US" sz="3200" b="1" dirty="0"/>
              <a:t>先知</a:t>
            </a:r>
            <a:r>
              <a:rPr lang="zh-CN" altLang="en-US" sz="3200" b="1" dirty="0">
                <a:solidFill>
                  <a:srgbClr val="FF0000"/>
                </a:solidFill>
              </a:rPr>
              <a:t>以利亚达信与约兰说</a:t>
            </a:r>
            <a:r>
              <a:rPr lang="zh-CN" altLang="en-US" sz="3200" b="1" dirty="0"/>
              <a:t>，耶和华你祖大卫的神如此说，因为你不行你父约沙法和犹大王亚撒的道，</a:t>
            </a:r>
          </a:p>
        </p:txBody>
      </p:sp>
    </p:spTree>
    <p:extLst>
      <p:ext uri="{BB962C8B-B14F-4D97-AF65-F5344CB8AC3E}">
        <p14:creationId xmlns:p14="http://schemas.microsoft.com/office/powerpoint/2010/main" val="1897555018"/>
      </p:ext>
    </p:extLst>
  </p:cSld>
  <p:clrMapOvr>
    <a:masterClrMapping/>
  </p:clrMapOvr>
  <p:transition spd="slow">
    <p:cover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itle 1">
            <a:extLst>
              <a:ext uri="{FF2B5EF4-FFF2-40B4-BE49-F238E27FC236}">
                <a16:creationId xmlns:a16="http://schemas.microsoft.com/office/drawing/2014/main" id="{BBEA167F-7066-442E-91B4-8642A3E0F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b="1" dirty="0">
                <a:latin typeface="SimSun" panose="02010600030101010101" pitchFamily="2" charset="-122"/>
                <a:ea typeface="SimSun" panose="02010600030101010101" pitchFamily="2" charset="-122"/>
              </a:rPr>
              <a:t>列王纪下可以分成这三大段：</a:t>
            </a:r>
            <a:endParaRPr lang="en-US" altLang="en-US" sz="4000" b="1" dirty="0">
              <a:latin typeface="SimSun" panose="02010600030101010101" pitchFamily="2" charset="-122"/>
              <a:ea typeface="SimSun" panose="02010600030101010101" pitchFamily="2" charset="-122"/>
            </a:endParaRPr>
          </a:p>
        </p:txBody>
      </p:sp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先知以利亚和以利沙（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1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1-8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15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）</a:t>
            </a:r>
            <a:endParaRPr lang="en-US" altLang="zh-CN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南北国历史分述至北国亡于亚述（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8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：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16-17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  <a:endParaRPr lang="en-US" altLang="zh-CN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endParaRPr lang="zh-CN" altLang="en-US" sz="3200" b="1" dirty="0">
              <a:latin typeface="SimSun" panose="02010600030101010101" pitchFamily="2" charset="-122"/>
              <a:ea typeface="SimSun" panose="02010600030101010101" pitchFamily="2" charset="-122"/>
            </a:endParaRPr>
          </a:p>
          <a:p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南国犹大历史至其亡于巴比伦（</a:t>
            </a:r>
            <a:r>
              <a:rPr lang="en-US" altLang="zh-CN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18-25</a:t>
            </a:r>
            <a:r>
              <a:rPr lang="zh-CN" altLang="en-US" sz="3200" b="1" dirty="0">
                <a:latin typeface="SimSun" panose="02010600030101010101" pitchFamily="2" charset="-122"/>
                <a:ea typeface="SimSun" panose="02010600030101010101" pitchFamily="2" charset="-122"/>
              </a:rPr>
              <a:t>章）</a:t>
            </a: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052963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7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59BC5F-80E3-4DF8-87AB-7E6FD33CA09C}"/>
              </a:ext>
            </a:extLst>
          </p:cNvPr>
          <p:cNvSpPr txBox="1"/>
          <p:nvPr/>
        </p:nvSpPr>
        <p:spPr>
          <a:xfrm>
            <a:off x="110168" y="0"/>
            <a:ext cx="8956713" cy="9775932"/>
          </a:xfrm>
          <a:prstGeom prst="rect">
            <a:avLst/>
          </a:prstGeom>
          <a:noFill/>
        </p:spPr>
        <p:txBody>
          <a:bodyPr wrap="square" numCol="2">
            <a:spAutoFit/>
          </a:bodyPr>
          <a:lstStyle/>
          <a:p>
            <a:r>
              <a:rPr lang="zh-CN" altLang="en-US" b="1" dirty="0"/>
              <a:t>犹    大：</a:t>
            </a:r>
          </a:p>
          <a:p>
            <a:r>
              <a:rPr lang="zh-CN" altLang="en-US" b="1" dirty="0"/>
              <a:t>王名      年期       评语</a:t>
            </a:r>
          </a:p>
          <a:p>
            <a:r>
              <a:rPr lang="zh-CN" altLang="en-US" b="1" dirty="0"/>
              <a:t>罗波安     </a:t>
            </a:r>
            <a:r>
              <a:rPr lang="en-US" altLang="zh-CN" b="1" dirty="0"/>
              <a:t>17        </a:t>
            </a:r>
            <a:r>
              <a:rPr lang="zh-CN" altLang="en-US" b="1" dirty="0"/>
              <a:t>恶多</a:t>
            </a:r>
          </a:p>
          <a:p>
            <a:r>
              <a:rPr lang="zh-CN" altLang="en-US" b="1" dirty="0"/>
              <a:t>亚比央     </a:t>
            </a:r>
            <a:r>
              <a:rPr lang="en-US" altLang="zh-CN" b="1" dirty="0"/>
              <a:t>3          </a:t>
            </a:r>
            <a:r>
              <a:rPr lang="zh-CN" altLang="en-US" b="1" dirty="0"/>
              <a:t>恶多</a:t>
            </a:r>
          </a:p>
          <a:p>
            <a:r>
              <a:rPr lang="zh-CN" altLang="en-US" b="1" dirty="0"/>
              <a:t>亚撒         </a:t>
            </a:r>
            <a:r>
              <a:rPr lang="en-US" altLang="zh-CN" b="1" dirty="0"/>
              <a:t>41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约沙法     </a:t>
            </a:r>
            <a:r>
              <a:rPr lang="en-US" altLang="zh-CN" b="1" dirty="0"/>
              <a:t>25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约兰          </a:t>
            </a:r>
            <a:r>
              <a:rPr lang="en-US" altLang="zh-CN" b="1" dirty="0"/>
              <a:t>8         </a:t>
            </a:r>
            <a:r>
              <a:rPr lang="zh-CN" altLang="en-US" b="1" dirty="0"/>
              <a:t>恶</a:t>
            </a:r>
            <a:r>
              <a:rPr lang="en-US" altLang="zh-CN" b="1" dirty="0"/>
              <a:t>(</a:t>
            </a:r>
            <a:r>
              <a:rPr lang="zh-CN" altLang="en-US" b="1" dirty="0"/>
              <a:t>娶亚哈的女儿亚他利雅）</a:t>
            </a:r>
          </a:p>
          <a:p>
            <a:r>
              <a:rPr lang="zh-CN" altLang="en-US" b="1" dirty="0"/>
              <a:t>亚哈谢     </a:t>
            </a:r>
            <a:r>
              <a:rPr lang="en-US" altLang="zh-CN" b="1" dirty="0"/>
              <a:t>1          </a:t>
            </a:r>
            <a:r>
              <a:rPr lang="zh-CN" altLang="en-US" b="1" dirty="0"/>
              <a:t>恶</a:t>
            </a:r>
            <a:r>
              <a:rPr lang="en-US" altLang="zh-CN" b="1" dirty="0"/>
              <a:t>(</a:t>
            </a:r>
            <a:r>
              <a:rPr lang="zh-CN" altLang="en-US" b="1" dirty="0"/>
              <a:t>被杀）</a:t>
            </a:r>
          </a:p>
          <a:p>
            <a:r>
              <a:rPr lang="en-US" altLang="zh-CN" b="1" dirty="0"/>
              <a:t>(</a:t>
            </a:r>
            <a:r>
              <a:rPr lang="zh-CN" altLang="en-US" b="1" dirty="0"/>
              <a:t>母亲是亚他利雅）  </a:t>
            </a:r>
            <a:r>
              <a:rPr lang="en-US" altLang="zh-CN" b="1" dirty="0"/>
              <a:t>6</a:t>
            </a:r>
            <a:r>
              <a:rPr lang="zh-CN" altLang="en-US" b="1" dirty="0"/>
              <a:t>年</a:t>
            </a:r>
            <a:r>
              <a:rPr lang="en-US" altLang="zh-CN" b="1" dirty="0"/>
              <a:t>     </a:t>
            </a:r>
            <a:r>
              <a:rPr lang="zh-CN" altLang="en-US" b="1" dirty="0"/>
              <a:t>极恶</a:t>
            </a:r>
          </a:p>
          <a:p>
            <a:r>
              <a:rPr lang="zh-CN" altLang="en-US" b="1" dirty="0"/>
              <a:t>约阿施     </a:t>
            </a:r>
            <a:r>
              <a:rPr lang="en-US" altLang="zh-CN" b="1" dirty="0"/>
              <a:t>40        </a:t>
            </a:r>
            <a:r>
              <a:rPr lang="zh-CN" altLang="en-US" b="1" dirty="0">
                <a:solidFill>
                  <a:srgbClr val="FF0000"/>
                </a:solidFill>
              </a:rPr>
              <a:t>善多</a:t>
            </a:r>
            <a:r>
              <a:rPr lang="zh-CN" altLang="en-US" b="1" dirty="0"/>
              <a:t>（被杀）</a:t>
            </a:r>
          </a:p>
          <a:p>
            <a:r>
              <a:rPr lang="zh-CN" altLang="en-US" b="1" dirty="0"/>
              <a:t>亚玛谢     </a:t>
            </a:r>
            <a:r>
              <a:rPr lang="en-US" altLang="zh-CN" b="1" dirty="0"/>
              <a:t>29        </a:t>
            </a:r>
            <a:r>
              <a:rPr lang="zh-CN" altLang="en-US" b="1" dirty="0">
                <a:solidFill>
                  <a:srgbClr val="FF0000"/>
                </a:solidFill>
              </a:rPr>
              <a:t>善多</a:t>
            </a:r>
            <a:r>
              <a:rPr lang="zh-CN" altLang="en-US" b="1" dirty="0"/>
              <a:t>（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t>被杀）</a:t>
            </a:r>
            <a:endParaRPr lang="zh-CN" altLang="en-US" b="1" dirty="0"/>
          </a:p>
          <a:p>
            <a:r>
              <a:rPr lang="zh-CN" altLang="en-US" b="1" dirty="0"/>
              <a:t>乌西雅     </a:t>
            </a:r>
            <a:r>
              <a:rPr lang="en-US" altLang="zh-CN" b="1" dirty="0"/>
              <a:t>52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  <a:r>
              <a:rPr lang="zh-CN" altLang="en-US" b="1" dirty="0"/>
              <a:t> </a:t>
            </a:r>
          </a:p>
          <a:p>
            <a:r>
              <a:rPr lang="zh-CN" altLang="en-US" b="1" dirty="0"/>
              <a:t>约坦         </a:t>
            </a:r>
            <a:r>
              <a:rPr lang="en-US" altLang="zh-CN" b="1" dirty="0"/>
              <a:t>16        </a:t>
            </a:r>
            <a:r>
              <a:rPr lang="zh-CN" altLang="en-US" b="1" dirty="0">
                <a:solidFill>
                  <a:srgbClr val="FF0000"/>
                </a:solidFill>
              </a:rPr>
              <a:t>善</a:t>
            </a:r>
          </a:p>
          <a:p>
            <a:r>
              <a:rPr lang="zh-CN" altLang="en-US" b="1" dirty="0"/>
              <a:t>亚哈斯     </a:t>
            </a:r>
            <a:r>
              <a:rPr lang="en-US" altLang="zh-CN" b="1" dirty="0"/>
              <a:t>16        </a:t>
            </a:r>
            <a:r>
              <a:rPr lang="zh-CN" altLang="en-US" b="1" dirty="0"/>
              <a:t>坏</a:t>
            </a:r>
            <a:r>
              <a:rPr lang="en-US" altLang="zh-CN" b="1" dirty="0"/>
              <a:t>		</a:t>
            </a:r>
            <a:r>
              <a:rPr lang="zh-CN" altLang="en-US" b="1" dirty="0"/>
              <a:t> </a:t>
            </a:r>
            <a:r>
              <a:rPr lang="en-US" altLang="zh-CN" b="1" dirty="0"/>
              <a:t>(</a:t>
            </a:r>
            <a:r>
              <a:rPr lang="zh-CN" altLang="en-US" b="1" dirty="0"/>
              <a:t>使他的儿子经火</a:t>
            </a:r>
            <a:r>
              <a:rPr lang="en-US" altLang="zh-CN" b="1" dirty="0"/>
              <a:t>, </a:t>
            </a:r>
          </a:p>
          <a:p>
            <a:r>
              <a:rPr lang="en-US" altLang="zh-CN" b="1" dirty="0"/>
              <a:t>	</a:t>
            </a:r>
            <a:r>
              <a:rPr lang="zh-CN" altLang="en-US" b="1" dirty="0"/>
              <a:t>挪移耶和华的坛</a:t>
            </a:r>
            <a:r>
              <a:rPr lang="en-US" altLang="zh-CN" b="1" dirty="0"/>
              <a:t>,</a:t>
            </a:r>
            <a:r>
              <a:rPr lang="zh-CN" altLang="en-US" b="1" dirty="0"/>
              <a:t>建筑一座大马色坛）</a:t>
            </a:r>
          </a:p>
          <a:p>
            <a:r>
              <a:rPr lang="zh-CN" altLang="en-US" b="1" dirty="0"/>
              <a:t>希西家    </a:t>
            </a:r>
            <a:r>
              <a:rPr lang="en-US" altLang="zh-CN" b="1" dirty="0"/>
              <a:t>29             </a:t>
            </a:r>
            <a:r>
              <a:rPr lang="zh-CN" altLang="en-US" b="1" dirty="0">
                <a:solidFill>
                  <a:srgbClr val="FF0000"/>
                </a:solidFill>
              </a:rPr>
              <a:t>最善</a:t>
            </a:r>
          </a:p>
          <a:p>
            <a:r>
              <a:rPr lang="zh-CN" altLang="en-US" b="1" dirty="0"/>
              <a:t>玛拿西    </a:t>
            </a:r>
            <a:r>
              <a:rPr lang="en-US" altLang="zh-CN" b="1" dirty="0"/>
              <a:t>55             </a:t>
            </a:r>
            <a:r>
              <a:rPr lang="zh-CN" altLang="en-US" b="1" dirty="0"/>
              <a:t>最恶</a:t>
            </a:r>
          </a:p>
          <a:p>
            <a:r>
              <a:rPr lang="zh-CN" altLang="en-US" b="1" dirty="0"/>
              <a:t>亚们         </a:t>
            </a:r>
            <a:r>
              <a:rPr lang="en-US" altLang="zh-CN" b="1" dirty="0"/>
              <a:t>2               </a:t>
            </a:r>
            <a:r>
              <a:rPr lang="zh-CN" altLang="en-US" b="1" dirty="0"/>
              <a:t>最恶</a:t>
            </a:r>
          </a:p>
          <a:p>
            <a:r>
              <a:rPr lang="zh-CN" altLang="en-US" b="1" dirty="0"/>
              <a:t>约西亚    </a:t>
            </a:r>
            <a:r>
              <a:rPr lang="en-US" altLang="zh-CN" b="1" dirty="0"/>
              <a:t>31             </a:t>
            </a:r>
            <a:r>
              <a:rPr lang="zh-CN" altLang="en-US" b="1" dirty="0">
                <a:solidFill>
                  <a:srgbClr val="FF0000"/>
                </a:solidFill>
              </a:rPr>
              <a:t>最善</a:t>
            </a:r>
          </a:p>
          <a:p>
            <a:r>
              <a:rPr lang="zh-CN" altLang="en-US" b="1" dirty="0"/>
              <a:t>约哈斯    三个月    恶</a:t>
            </a:r>
          </a:p>
          <a:p>
            <a:r>
              <a:rPr lang="zh-CN" altLang="en-US" b="1" dirty="0"/>
              <a:t>约雅敬    </a:t>
            </a:r>
            <a:r>
              <a:rPr lang="en-US" altLang="zh-CN" b="1" dirty="0"/>
              <a:t>11             </a:t>
            </a:r>
            <a:r>
              <a:rPr lang="zh-CN" altLang="en-US" b="1" dirty="0"/>
              <a:t>坏</a:t>
            </a:r>
          </a:p>
          <a:p>
            <a:r>
              <a:rPr lang="zh-CN" altLang="en-US" b="1" dirty="0"/>
              <a:t>约雅斤    三个月    恶</a:t>
            </a:r>
          </a:p>
          <a:p>
            <a:r>
              <a:rPr lang="zh-CN" altLang="en-US" b="1" dirty="0"/>
              <a:t>西底家     </a:t>
            </a:r>
            <a:r>
              <a:rPr lang="en-US" altLang="zh-CN" b="1" dirty="0"/>
              <a:t>11            </a:t>
            </a:r>
            <a:r>
              <a:rPr lang="zh-CN" altLang="en-US" b="1" dirty="0"/>
              <a:t>恶</a:t>
            </a:r>
          </a:p>
          <a:p>
            <a:r>
              <a:rPr lang="en-US" altLang="zh-CN" b="1" dirty="0"/>
              <a:t> </a:t>
            </a:r>
            <a:r>
              <a:rPr lang="zh-CN" altLang="en-US" b="1" dirty="0"/>
              <a:t>一朝</a:t>
            </a:r>
            <a:r>
              <a:rPr lang="en-US" altLang="zh-CN" b="1" dirty="0"/>
              <a:t>19</a:t>
            </a:r>
            <a:r>
              <a:rPr lang="zh-CN" altLang="en-US" b="1" dirty="0"/>
              <a:t>王 共</a:t>
            </a:r>
            <a:r>
              <a:rPr lang="en-US" altLang="zh-CN" b="1" dirty="0"/>
              <a:t>	345</a:t>
            </a:r>
            <a:r>
              <a:rPr lang="zh-CN" altLang="en-US" b="1" dirty="0"/>
              <a:t>年</a:t>
            </a:r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endParaRPr lang="en-US" altLang="zh-CN" b="1" dirty="0"/>
          </a:p>
          <a:p>
            <a:r>
              <a:rPr lang="zh-CN" altLang="en-US" b="1" dirty="0"/>
              <a:t>以  色  列：</a:t>
            </a:r>
          </a:p>
          <a:p>
            <a:r>
              <a:rPr lang="zh-CN" altLang="en-US" b="1" dirty="0"/>
              <a:t>以色列：</a:t>
            </a:r>
            <a:endParaRPr lang="en-US" altLang="zh-CN" b="1" dirty="0"/>
          </a:p>
          <a:p>
            <a:r>
              <a:rPr lang="zh-CN" altLang="en-US" b="1" dirty="0"/>
              <a:t>王名           年期    评语</a:t>
            </a:r>
          </a:p>
          <a:p>
            <a:r>
              <a:rPr lang="zh-CN" altLang="en-US" b="1" dirty="0"/>
              <a:t>耶罗波安   </a:t>
            </a:r>
            <a:r>
              <a:rPr lang="en-US" altLang="zh-CN" b="1" dirty="0"/>
              <a:t>22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拿答            </a:t>
            </a:r>
            <a:r>
              <a:rPr lang="en-US" altLang="zh-CN" b="1" dirty="0"/>
              <a:t>2 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>
                <a:solidFill>
                  <a:schemeClr val="accent1"/>
                </a:solidFill>
              </a:rPr>
              <a:t>巴沙            </a:t>
            </a:r>
            <a:r>
              <a:rPr lang="en-US" altLang="zh-CN" b="1" dirty="0">
                <a:solidFill>
                  <a:schemeClr val="accent1"/>
                </a:solidFill>
              </a:rPr>
              <a:t>24        </a:t>
            </a:r>
            <a:r>
              <a:rPr lang="zh-CN" altLang="en-US" b="1" dirty="0">
                <a:solidFill>
                  <a:schemeClr val="accent1"/>
                </a:solidFill>
              </a:rPr>
              <a:t>恶</a:t>
            </a:r>
          </a:p>
          <a:p>
            <a:r>
              <a:rPr lang="zh-CN" altLang="en-US" b="1" dirty="0">
                <a:solidFill>
                  <a:schemeClr val="accent1"/>
                </a:solidFill>
              </a:rPr>
              <a:t>以拉            </a:t>
            </a:r>
            <a:r>
              <a:rPr lang="en-US" altLang="zh-CN" b="1" dirty="0">
                <a:solidFill>
                  <a:schemeClr val="accent1"/>
                </a:solidFill>
              </a:rPr>
              <a:t>2          </a:t>
            </a:r>
            <a:r>
              <a:rPr lang="zh-CN" altLang="en-US" b="1" dirty="0">
                <a:solidFill>
                  <a:schemeClr val="accent1"/>
                </a:solidFill>
              </a:rPr>
              <a:t>恶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心利            </a:t>
            </a:r>
            <a:r>
              <a:rPr lang="en-US" altLang="zh-CN" b="1" dirty="0">
                <a:solidFill>
                  <a:srgbClr val="FF0000"/>
                </a:solidFill>
              </a:rPr>
              <a:t>7</a:t>
            </a:r>
            <a:r>
              <a:rPr lang="zh-CN" altLang="en-US" b="1" dirty="0">
                <a:solidFill>
                  <a:srgbClr val="FF0000"/>
                </a:solidFill>
              </a:rPr>
              <a:t>天      恶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暗利            </a:t>
            </a:r>
            <a:r>
              <a:rPr lang="en-US" altLang="zh-CN" b="1" dirty="0">
                <a:solidFill>
                  <a:srgbClr val="00B050"/>
                </a:solidFill>
              </a:rPr>
              <a:t>12        </a:t>
            </a:r>
            <a:r>
              <a:rPr lang="zh-CN" altLang="en-US" b="1" dirty="0">
                <a:solidFill>
                  <a:srgbClr val="00B050"/>
                </a:solidFill>
              </a:rPr>
              <a:t>特别恶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亚哈            </a:t>
            </a:r>
            <a:r>
              <a:rPr lang="en-US" altLang="zh-CN" b="1" dirty="0">
                <a:solidFill>
                  <a:srgbClr val="00B050"/>
                </a:solidFill>
              </a:rPr>
              <a:t>22        </a:t>
            </a:r>
            <a:r>
              <a:rPr lang="zh-CN" altLang="en-US" b="1" dirty="0">
                <a:solidFill>
                  <a:srgbClr val="00B050"/>
                </a:solidFill>
              </a:rPr>
              <a:t>最恶（事奉敬拜巴力）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亚哈谢        </a:t>
            </a:r>
            <a:r>
              <a:rPr lang="en-US" altLang="zh-CN" b="1" dirty="0">
                <a:solidFill>
                  <a:srgbClr val="00B050"/>
                </a:solidFill>
              </a:rPr>
              <a:t>2          </a:t>
            </a:r>
            <a:r>
              <a:rPr lang="zh-CN" altLang="en-US" b="1" dirty="0">
                <a:solidFill>
                  <a:srgbClr val="00B050"/>
                </a:solidFill>
              </a:rPr>
              <a:t>恶（事奉敬拜巴力）</a:t>
            </a:r>
          </a:p>
          <a:p>
            <a:r>
              <a:rPr lang="zh-CN" altLang="en-US" b="1" dirty="0">
                <a:solidFill>
                  <a:srgbClr val="00B050"/>
                </a:solidFill>
              </a:rPr>
              <a:t>约兰            </a:t>
            </a:r>
            <a:r>
              <a:rPr lang="en-US" altLang="zh-CN" b="1" dirty="0">
                <a:solidFill>
                  <a:srgbClr val="00B050"/>
                </a:solidFill>
              </a:rPr>
              <a:t>12        </a:t>
            </a:r>
            <a:r>
              <a:rPr lang="zh-CN" altLang="en-US" b="1" dirty="0">
                <a:solidFill>
                  <a:srgbClr val="00B050"/>
                </a:solidFill>
              </a:rPr>
              <a:t>恶多</a:t>
            </a:r>
            <a:r>
              <a:rPr lang="en-US" altLang="zh-CN" b="1" dirty="0">
                <a:solidFill>
                  <a:srgbClr val="00B050"/>
                </a:solidFill>
              </a:rPr>
              <a:t>(</a:t>
            </a:r>
            <a:r>
              <a:rPr lang="zh-CN" altLang="en-US" b="1" dirty="0">
                <a:solidFill>
                  <a:srgbClr val="00B050"/>
                </a:solidFill>
              </a:rPr>
              <a:t>约兰是亚哈谢 的兄弟</a:t>
            </a:r>
            <a:r>
              <a:rPr lang="en-US" altLang="zh-CN" b="1" dirty="0">
                <a:solidFill>
                  <a:srgbClr val="00B050"/>
                </a:solidFill>
              </a:rPr>
              <a:t>,</a:t>
            </a:r>
            <a:endParaRPr lang="zh-CN" altLang="en-US" b="1" dirty="0">
              <a:solidFill>
                <a:srgbClr val="00B050"/>
              </a:solidFill>
            </a:endParaRPr>
          </a:p>
          <a:p>
            <a:r>
              <a:rPr lang="zh-CN" altLang="en-US" b="1" dirty="0">
                <a:solidFill>
                  <a:srgbClr val="00B050"/>
                </a:solidFill>
              </a:rPr>
              <a:t>		                除掉他父所造巴力的柱像</a:t>
            </a:r>
            <a:r>
              <a:rPr lang="en-US" altLang="zh-CN" b="1" dirty="0">
                <a:solidFill>
                  <a:srgbClr val="00B050"/>
                </a:solidFill>
              </a:rPr>
              <a:t>)</a:t>
            </a:r>
            <a:endParaRPr lang="zh-CN" altLang="en-US" b="1" dirty="0">
              <a:solidFill>
                <a:srgbClr val="00B050"/>
              </a:solidFill>
            </a:endParaRPr>
          </a:p>
          <a:p>
            <a:r>
              <a:rPr lang="zh-CN" altLang="en-US" b="1" dirty="0"/>
              <a:t>耶户             </a:t>
            </a:r>
            <a:r>
              <a:rPr lang="en-US" altLang="zh-CN" b="1" dirty="0"/>
              <a:t>28        </a:t>
            </a:r>
            <a:r>
              <a:rPr lang="zh-CN" altLang="en-US" b="1" dirty="0"/>
              <a:t>恶多 （杀约兰，亚哈谢，</a:t>
            </a:r>
            <a:r>
              <a:rPr lang="en-US" altLang="zh-CN" b="1" dirty="0"/>
              <a:t>				    </a:t>
            </a:r>
            <a:r>
              <a:rPr lang="zh-CN" altLang="en-US" b="1" dirty="0"/>
              <a:t>耶洗别</a:t>
            </a:r>
            <a:r>
              <a:rPr lang="en-US" altLang="zh-CN" b="1" dirty="0"/>
              <a:t>,</a:t>
            </a:r>
            <a:r>
              <a:rPr lang="zh-CN" altLang="en-US" b="1" dirty="0"/>
              <a:t>在以色列中灭了巴力</a:t>
            </a:r>
            <a:r>
              <a:rPr lang="en-US" altLang="zh-CN" b="1" dirty="0"/>
              <a:t>)</a:t>
            </a:r>
            <a:endParaRPr lang="zh-CN" altLang="en-US" b="1" dirty="0"/>
          </a:p>
          <a:p>
            <a:r>
              <a:rPr lang="zh-CN" altLang="en-US" b="1" dirty="0"/>
              <a:t>约哈斯         </a:t>
            </a:r>
            <a:r>
              <a:rPr lang="en-US" altLang="zh-CN" b="1" dirty="0"/>
              <a:t>17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约阿施         </a:t>
            </a:r>
            <a:r>
              <a:rPr lang="en-US" altLang="zh-CN" b="1" dirty="0"/>
              <a:t>16         </a:t>
            </a:r>
            <a:r>
              <a:rPr lang="zh-CN" altLang="en-US" b="1" dirty="0"/>
              <a:t>恶（以利沙死）</a:t>
            </a:r>
          </a:p>
          <a:p>
            <a:r>
              <a:rPr lang="zh-CN" altLang="en-US" b="1" dirty="0"/>
              <a:t>耶罗波安第二</a:t>
            </a:r>
            <a:r>
              <a:rPr lang="en-US" altLang="zh-CN" b="1" dirty="0"/>
              <a:t>41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撒迦利雅     半年     恶（被杀）</a:t>
            </a:r>
          </a:p>
          <a:p>
            <a:r>
              <a:rPr lang="zh-CN" altLang="en-US" b="1" dirty="0">
                <a:solidFill>
                  <a:srgbClr val="FF0000"/>
                </a:solidFill>
              </a:rPr>
              <a:t>沙龙              一个月       恶（被杀）</a:t>
            </a:r>
          </a:p>
          <a:p>
            <a:r>
              <a:rPr lang="zh-CN" altLang="en-US" b="1" dirty="0"/>
              <a:t>米拿现          </a:t>
            </a:r>
            <a:r>
              <a:rPr lang="en-US" altLang="zh-CN" b="1" dirty="0"/>
              <a:t>10         </a:t>
            </a:r>
            <a:r>
              <a:rPr lang="zh-CN" altLang="en-US" b="1" dirty="0"/>
              <a:t>恶</a:t>
            </a:r>
          </a:p>
          <a:p>
            <a:r>
              <a:rPr lang="zh-CN" altLang="en-US" b="1" dirty="0"/>
              <a:t>比加辖           </a:t>
            </a:r>
            <a:r>
              <a:rPr lang="en-US" altLang="zh-CN" b="1" dirty="0"/>
              <a:t>2          </a:t>
            </a:r>
            <a:r>
              <a:rPr lang="zh-CN" altLang="en-US" b="1" dirty="0"/>
              <a:t>恶（被杀）</a:t>
            </a:r>
          </a:p>
          <a:p>
            <a:r>
              <a:rPr lang="zh-CN" altLang="en-US" b="1" dirty="0">
                <a:solidFill>
                  <a:srgbClr val="00B0F0"/>
                </a:solidFill>
              </a:rPr>
              <a:t>比加               </a:t>
            </a:r>
            <a:r>
              <a:rPr lang="en-US" altLang="zh-CN" b="1" dirty="0">
                <a:solidFill>
                  <a:srgbClr val="00B0F0"/>
                </a:solidFill>
              </a:rPr>
              <a:t>20        </a:t>
            </a:r>
            <a:r>
              <a:rPr lang="zh-CN" altLang="en-US" b="1" dirty="0">
                <a:solidFill>
                  <a:srgbClr val="00B0F0"/>
                </a:solidFill>
              </a:rPr>
              <a:t>恶（被杀）</a:t>
            </a:r>
          </a:p>
          <a:p>
            <a:r>
              <a:rPr lang="zh-CN" altLang="en-US" b="1" dirty="0"/>
              <a:t>何细亚           </a:t>
            </a:r>
            <a:r>
              <a:rPr lang="en-US" altLang="zh-CN" b="1" dirty="0"/>
              <a:t>9          </a:t>
            </a:r>
            <a:r>
              <a:rPr lang="zh-CN" altLang="en-US" b="1" dirty="0"/>
              <a:t>恶（以色列亡国，被掳）</a:t>
            </a:r>
            <a:endParaRPr lang="en-US" altLang="zh-CN" b="1" dirty="0"/>
          </a:p>
          <a:p>
            <a:r>
              <a:rPr lang="en-US" altLang="zh-CN" b="1" dirty="0"/>
              <a:t>9</a:t>
            </a:r>
            <a:r>
              <a:rPr lang="zh-CN" altLang="en-US" b="1" dirty="0"/>
              <a:t>朝</a:t>
            </a:r>
            <a:r>
              <a:rPr lang="en-US" altLang="zh-CN" b="1" dirty="0"/>
              <a:t>19</a:t>
            </a:r>
            <a:r>
              <a:rPr lang="zh-CN" altLang="en-US" b="1" dirty="0"/>
              <a:t>王 共</a:t>
            </a:r>
            <a:r>
              <a:rPr lang="en-US" altLang="zh-CN" b="1" dirty="0"/>
              <a:t>	209</a:t>
            </a:r>
            <a:r>
              <a:rPr lang="zh-CN" altLang="en-US" b="1" dirty="0"/>
              <a:t>年</a:t>
            </a:r>
            <a:r>
              <a:rPr lang="en-US" altLang="zh-CN" b="1" dirty="0"/>
              <a:t>	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092426259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2EB2748-A9A5-4182-8F9C-3C727A62E96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687"/>
          <a:stretch/>
        </p:blipFill>
        <p:spPr>
          <a:xfrm>
            <a:off x="2005069" y="-215900"/>
            <a:ext cx="4406747" cy="6840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21812"/>
      </p:ext>
    </p:ext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77877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2" name="Content Placeholder 1">
            <a:extLst>
              <a:ext uri="{FF2B5EF4-FFF2-40B4-BE49-F238E27FC236}">
                <a16:creationId xmlns:a16="http://schemas.microsoft.com/office/drawing/2014/main" id="{AA540EF0-1628-4977-A895-E571940B700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520328" y="1773716"/>
            <a:ext cx="6366372" cy="4403247"/>
          </a:xfrm>
        </p:spPr>
        <p:txBody>
          <a:bodyPr/>
          <a:lstStyle/>
          <a:p>
            <a:endParaRPr lang="en-US" altLang="zh-CN" b="1" dirty="0"/>
          </a:p>
          <a:p>
            <a:r>
              <a:rPr lang="zh-CN" altLang="en-US" b="1" dirty="0"/>
              <a:t>以色列国是</a:t>
            </a:r>
            <a:r>
              <a:rPr lang="en-US" altLang="zh-CN" b="1" dirty="0"/>
              <a:t>9</a:t>
            </a:r>
            <a:r>
              <a:rPr lang="zh-CN" altLang="en-US" b="1" dirty="0"/>
              <a:t>个王朝历</a:t>
            </a:r>
            <a:r>
              <a:rPr lang="en-US" altLang="zh-CN" b="1" dirty="0"/>
              <a:t>209</a:t>
            </a:r>
            <a:r>
              <a:rPr lang="zh-CN" altLang="en-US" b="1" dirty="0"/>
              <a:t>年</a:t>
            </a:r>
            <a:endParaRPr lang="en-US" altLang="zh-CN" b="1" dirty="0"/>
          </a:p>
          <a:p>
            <a:endParaRPr lang="en-US" altLang="en-US" b="1" dirty="0"/>
          </a:p>
          <a:p>
            <a:r>
              <a:rPr lang="zh-CN" altLang="en-US" b="1" dirty="0"/>
              <a:t>犹大国是一个王朝，历</a:t>
            </a:r>
            <a:r>
              <a:rPr lang="en-US" altLang="zh-CN" b="1" dirty="0"/>
              <a:t>345</a:t>
            </a:r>
            <a:r>
              <a:rPr lang="zh-CN" altLang="en-US" b="1" dirty="0"/>
              <a:t>年</a:t>
            </a:r>
            <a:endParaRPr lang="en-US" altLang="en-US" b="1" dirty="0"/>
          </a:p>
        </p:txBody>
      </p:sp>
    </p:spTree>
    <p:extLst>
      <p:ext uri="{BB962C8B-B14F-4D97-AF65-F5344CB8AC3E}">
        <p14:creationId xmlns:p14="http://schemas.microsoft.com/office/powerpoint/2010/main" val="13750038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3">
            <a:extLst>
              <a:ext uri="{FF2B5EF4-FFF2-40B4-BE49-F238E27FC236}">
                <a16:creationId xmlns:a16="http://schemas.microsoft.com/office/drawing/2014/main" id="{E990C07F-10B7-44A9-964E-BC6DD0626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463" y="-215900"/>
            <a:ext cx="9432926" cy="707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9E99117-DB35-4830-AD2D-2993A76FB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CN" altLang="en-US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撒母耳记下</a:t>
            </a:r>
            <a:r>
              <a:rPr lang="en-US" altLang="zh-CN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7</a:t>
            </a:r>
            <a:r>
              <a:rPr lang="zh-CN" altLang="en-US" b="1" i="0" dirty="0">
                <a:solidFill>
                  <a:srgbClr val="2A2A2A"/>
                </a:solidFill>
                <a:effectLst/>
                <a:latin typeface="Roboto Condensed" panose="02000000000000000000" pitchFamily="2" charset="0"/>
              </a:rPr>
              <a:t>章</a:t>
            </a:r>
            <a:endParaRPr lang="en-US" b="1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3A078D-C2CB-4909-9092-68D0246ED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CN" b="1" dirty="0"/>
              <a:t>12</a:t>
            </a:r>
            <a:r>
              <a:rPr lang="zh-CN" altLang="en-US" b="1" dirty="0"/>
              <a:t>你寿数满足，与你列祖同睡的时候，我</a:t>
            </a:r>
            <a:r>
              <a:rPr lang="zh-CN" altLang="en-US" b="1" dirty="0">
                <a:solidFill>
                  <a:srgbClr val="FF0000"/>
                </a:solidFill>
              </a:rPr>
              <a:t>必使你的后裔接续你的位。</a:t>
            </a:r>
            <a:r>
              <a:rPr lang="zh-CN" altLang="en-US" b="1" dirty="0"/>
              <a:t>我也必坚定他的国。</a:t>
            </a:r>
          </a:p>
          <a:p>
            <a:r>
              <a:rPr lang="en-US" altLang="zh-CN" b="1" dirty="0"/>
              <a:t>13</a:t>
            </a:r>
            <a:r>
              <a:rPr lang="zh-CN" altLang="en-US" b="1" dirty="0"/>
              <a:t>他</a:t>
            </a:r>
            <a:r>
              <a:rPr lang="zh-CN" altLang="en-US" b="1" dirty="0">
                <a:solidFill>
                  <a:srgbClr val="FF0000"/>
                </a:solidFill>
              </a:rPr>
              <a:t>必为我的名建造殿宇</a:t>
            </a:r>
            <a:r>
              <a:rPr lang="zh-CN" altLang="en-US" b="1" dirty="0"/>
              <a:t>。我必坚定他的国位，直到永远。</a:t>
            </a:r>
          </a:p>
          <a:p>
            <a:r>
              <a:rPr lang="en-US" altLang="zh-CN" b="1" dirty="0"/>
              <a:t>14</a:t>
            </a:r>
            <a:r>
              <a:rPr lang="zh-CN" altLang="en-US" b="1" dirty="0"/>
              <a:t>我要作他的父，他要作我的子。他若犯了罪，我必用人的杖责打他，用人的鞭责罚他。</a:t>
            </a:r>
          </a:p>
          <a:p>
            <a:r>
              <a:rPr lang="en-US" altLang="zh-CN" b="1" dirty="0"/>
              <a:t>15</a:t>
            </a:r>
            <a:r>
              <a:rPr lang="zh-CN" altLang="en-US" b="1" dirty="0"/>
              <a:t>但我的慈爱仍</a:t>
            </a:r>
            <a:r>
              <a:rPr lang="zh-CN" altLang="en-US" b="1" dirty="0">
                <a:solidFill>
                  <a:srgbClr val="FF0000"/>
                </a:solidFill>
              </a:rPr>
              <a:t>不离开他，像离开在你面前所废弃的扫罗一样。</a:t>
            </a:r>
          </a:p>
          <a:p>
            <a:r>
              <a:rPr lang="en-US" altLang="zh-CN" b="1" dirty="0"/>
              <a:t>16</a:t>
            </a:r>
            <a:r>
              <a:rPr lang="zh-CN" altLang="en-US" b="1" dirty="0"/>
              <a:t>你的家和你的国必在我面前永远坚立。</a:t>
            </a:r>
            <a:r>
              <a:rPr lang="zh-CN" altLang="en-US" b="1" dirty="0">
                <a:solidFill>
                  <a:srgbClr val="FF0000"/>
                </a:solidFill>
              </a:rPr>
              <a:t>你的国位也必坚定，直到永远。</a:t>
            </a:r>
          </a:p>
          <a:p>
            <a:r>
              <a:rPr lang="en-US" altLang="zh-CN" b="1" dirty="0"/>
              <a:t>17</a:t>
            </a:r>
            <a:r>
              <a:rPr lang="zh-CN" altLang="en-US" b="1" dirty="0"/>
              <a:t>拿单就按这一切话，照这默示，告诉大卫。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169329000"/>
      </p:ext>
    </p:extLst>
  </p:cSld>
  <p:clrMapOvr>
    <a:masterClrMapping/>
  </p:clrMapOvr>
  <p:transition spd="slow">
    <p:cover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152022</TotalTime>
  <Words>5907</Words>
  <Application>Microsoft Office PowerPoint</Application>
  <PresentationFormat>On-screen Show (4:3)</PresentationFormat>
  <Paragraphs>344</Paragraphs>
  <Slides>42</Slides>
  <Notes>41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SimSun</vt:lpstr>
      <vt:lpstr>Arial</vt:lpstr>
      <vt:lpstr>Calibri</vt:lpstr>
      <vt:lpstr>Calibri Light</vt:lpstr>
      <vt:lpstr>Roboto Condensed</vt:lpstr>
      <vt:lpstr>Symbol</vt:lpstr>
      <vt:lpstr>Office Theme</vt:lpstr>
      <vt:lpstr>列王纪下</vt:lpstr>
      <vt:lpstr>PowerPoint Presentation</vt:lpstr>
      <vt:lpstr>PowerPoint Presentation</vt:lpstr>
      <vt:lpstr>PowerPoint Presentation</vt:lpstr>
      <vt:lpstr>列王纪下可以分成这三大段：</vt:lpstr>
      <vt:lpstr>PowerPoint Presentation</vt:lpstr>
      <vt:lpstr>PowerPoint Presentation</vt:lpstr>
      <vt:lpstr>PowerPoint Presentation</vt:lpstr>
      <vt:lpstr>撒母耳记下7章</vt:lpstr>
      <vt:lpstr>列王纪上12章</vt:lpstr>
      <vt:lpstr>历代志下11章</vt:lpstr>
      <vt:lpstr>PowerPoint Presentation</vt:lpstr>
      <vt:lpstr>出埃及记32</vt:lpstr>
      <vt:lpstr>出埃及记32</vt:lpstr>
      <vt:lpstr>出埃及记32章</vt:lpstr>
      <vt:lpstr>PowerPoint Presentation</vt:lpstr>
      <vt:lpstr>申命记12章</vt:lpstr>
      <vt:lpstr>申命记12章</vt:lpstr>
      <vt:lpstr>PowerPoint Presentation</vt:lpstr>
      <vt:lpstr>出埃及记40章</vt:lpstr>
      <vt:lpstr>利未记23章</vt:lpstr>
      <vt:lpstr>列王纪上12章</vt:lpstr>
      <vt:lpstr>列王纪上13章</vt:lpstr>
      <vt:lpstr>列王纪上13章</vt:lpstr>
      <vt:lpstr>PowerPoint Presentation</vt:lpstr>
      <vt:lpstr>列王纪上16章</vt:lpstr>
      <vt:lpstr>PowerPoint Presentation</vt:lpstr>
      <vt:lpstr>列王纪上16章</vt:lpstr>
      <vt:lpstr>约书亚记6章</vt:lpstr>
      <vt:lpstr>PowerPoint Presentation</vt:lpstr>
      <vt:lpstr>PowerPoint Presentation</vt:lpstr>
      <vt:lpstr>列王纪上21章</vt:lpstr>
      <vt:lpstr>撒母耳记上19章</vt:lpstr>
      <vt:lpstr>约书亚记5章</vt:lpstr>
      <vt:lpstr>歌罗西书2章</vt:lpstr>
      <vt:lpstr>创世记28章</vt:lpstr>
      <vt:lpstr>约书亚记2章</vt:lpstr>
      <vt:lpstr>PowerPoint Presentation</vt:lpstr>
      <vt:lpstr>PowerPoint Presentation</vt:lpstr>
      <vt:lpstr>PowerPoint Presentation</vt:lpstr>
      <vt:lpstr>PowerPoint Presentation</vt:lpstr>
      <vt:lpstr> 历代志下21章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启示录</dc:title>
  <dc:creator>zunde yang</dc:creator>
  <cp:lastModifiedBy>zunde yang</cp:lastModifiedBy>
  <cp:revision>149</cp:revision>
  <dcterms:created xsi:type="dcterms:W3CDTF">2017-11-13T19:53:38Z</dcterms:created>
  <dcterms:modified xsi:type="dcterms:W3CDTF">2021-10-17T15:23:54Z</dcterms:modified>
</cp:coreProperties>
</file>